
<file path=[Content_Types].xml><?xml version="1.0" encoding="utf-8"?>
<Types xmlns="http://schemas.openxmlformats.org/package/2006/content-types">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67" r:id="rId2"/>
    <p:sldId id="256" r:id="rId3"/>
    <p:sldId id="257" r:id="rId4"/>
    <p:sldId id="258" r:id="rId5"/>
    <p:sldId id="259" r:id="rId6"/>
    <p:sldId id="260" r:id="rId7"/>
    <p:sldId id="261" r:id="rId8"/>
    <p:sldId id="262" r:id="rId9"/>
    <p:sldId id="263" r:id="rId10"/>
    <p:sldId id="264" r:id="rId11"/>
    <p:sldId id="265" r:id="rId12"/>
    <p:sldId id="266" r:id="rId1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9692F15-775F-48E2-AF35-9DE3A94C12A4}" v="13" dt="2026-09-19T02:59:11.1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2" d="100"/>
          <a:sy n="112" d="100"/>
        </p:scale>
        <p:origin x="516" y="96"/>
      </p:cViewPr>
      <p:guideLst/>
    </p:cSldViewPr>
  </p:slideViewPr>
  <p:notesTextViewPr>
    <p:cViewPr>
      <p:scale>
        <a:sx n="3" d="2"/>
        <a:sy n="3" d="2"/>
      </p:scale>
      <p:origin x="0" y="-5"/>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39018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STACY: welcome, housekeeping (CPD attendance, Q&amp;A box, recording), introduce Michael, then hand to Vincent's video.</a:t>
            </a:r>
          </a:p>
          <a:p>
            <a:r>
              <a:t>MICHAEL: before clicking play, confirm Zoom 'Share sound' and 'Optimise for video clip' are ticked. Click the video once. Runtime 11:03.</a:t>
            </a:r>
          </a:p>
          <a:p>
            <a:r>
              <a:t>Backup: if playback stutters, stop sharing and play the MP4 directly from the desktop with sound shared, or Stacy plays it from her machine.</a:t>
            </a:r>
          </a:p>
          <a:p>
            <a:r>
              <a:t>When the video ends, advance to the title slide and open with the speaker-change line in its notes.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here straight after Vincent's video. One line on the speaker change: Vincent has been caught by a flight schedule change, so he recorded the briefing and I will take you through the wider regional picture. Then say the hour hangs on three board questions, which come up on slide 5.</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slogan behind the initiative Vincent has just described. Say the progression out loud: three paper originals, then one electronic original, then none. The point for this audience is the middle step. One authoritative record is what lets a bank release funds without waiting for coloured paper to arrive by courier.</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heart of Vincent's argument and worth pausing on. The three-original convention is not required by the UCP, by carriers or by banks. Each side believes the other requires it, and the practice survives on that assumption alone. That is why the reform starts at three-to-one rather than jumping to zero: the first step needs no new law and no new technology, only a decision. The move to none is the part that needs MLETR-aligned law, which is where Hong Kong comes in on the next slide.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accountant's slide. High awareness with low adoption is a controls problem, not a technology problem. Flag three practical consequences: audit evidence for goods in transit changes; controls over title documents change; and duplicate-document fraud risk falls when there is one authoritative record. Then note that Hong Kong law is mid-process, so contracts and bank mandates should be reviewed now, not after the amendment passes.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Land the last tile hardest. China's exports grew 25 per cent in August and the trade surplus hit a record, so this is not a global demand collapse. It is a regional shock that lands unevenly. That distinction is what stops a board over-correcting. Steel exports to the Middle East nearly halved, but semiconductors and autos surged into other markets.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these are the three questions to take back, and that every remaining slide answers one of them. Invite the audience to note which of the three their own organisation answers least well. That becomes the closing poll.</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down the rows. The cost starts as a carrier surcharge, moves into forwarder revenue without much margin, gets absorbed by diversified networks, and then gets taken deliberately by platforms buying share. Consumers have mostly paid in slower service rather than higher prices, which is why the pressure has not shown up in headline inflation the way boards expected. For the accountants: this is the difference between pass-through revenue and underlying growth, and it belongs in the MD&amp;A.</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careful with the subsidy point. No 2026 capital injection into Emirates has been disclosed, so put it as a question rather than a claim. What is visible is a fuel hedge running to 2028-29 and a state that has backed the airline before, with AED 11.3bn in 2020. The real test is the half-year to September, due around November. The wider lesson is the one in the last line: the same fuel price destroyed an unhedged carrier and barely touched a hedged one.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argument here: nobody in this call can forecast when demand returns, so stop trying. Put these six readings in the monthly board pack with a pre-agreed action against each. That converts an unanswerable forecasting question into a monitoring routine the finance function can actually run.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put probabilities on these. The value is in the last column: the actions are agreed now, while nobody is under pressure, and the triggers on the previous slide tell you which column you are in. Note that reopened airspace has not restored old travel patterns, so the settlement column still assumes a lag between capacity returning and demand returning.</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restating the three questions rather than the content: who absorbs our cost, is what we are looking at real, and what will we do and when. Then run the closing poll on which of the three their organisation answers least well, and open Q&amp;A with whatever the poll shows.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2233A"/>
        </a:solidFill>
        <a:effectLst/>
      </p:bgPr>
    </p:bg>
    <p:spTree>
      <p:nvGrpSpPr>
        <p:cNvPr id="1" name=""/>
        <p:cNvGrpSpPr/>
        <p:nvPr/>
      </p:nvGrpSpPr>
      <p:grpSpPr>
        <a:xfrm>
          <a:off x="0" y="0"/>
          <a:ext cx="0" cy="0"/>
          <a:chOff x="0" y="0"/>
          <a:chExt cx="0" cy="0"/>
        </a:xfrm>
      </p:grpSpPr>
      <p:sp>
        <p:nvSpPr>
          <p:cNvPr id="2" name="TextBox 1"/>
          <p:cNvSpPr txBox="1"/>
          <p:nvPr/>
        </p:nvSpPr>
        <p:spPr>
          <a:xfrm>
            <a:off x="812787" y="812787"/>
            <a:ext cx="10566426" cy="238771"/>
          </a:xfrm>
          <a:prstGeom prst="rect">
            <a:avLst/>
          </a:prstGeom>
          <a:noFill/>
        </p:spPr>
        <p:txBody>
          <a:bodyPr wrap="square" lIns="0" tIns="0" rIns="0" bIns="0">
            <a:spAutoFit/>
          </a:bodyPr>
          <a:lstStyle/>
          <a:p>
            <a:pPr algn="l"/>
            <a:r>
              <a:rPr sz="1200" b="1" spc="200">
                <a:solidFill>
                  <a:srgbClr val="C8963E"/>
                </a:solidFill>
                <a:latin typeface="IBM Plex Sans"/>
              </a:rPr>
              <a:t>OPENING BRIEFING · RECORDED FOR ICC HONG KONG</a:t>
            </a:r>
          </a:p>
        </p:txBody>
      </p:sp>
      <p:sp>
        <p:nvSpPr>
          <p:cNvPr id="3" name="TextBox 2"/>
          <p:cNvSpPr txBox="1"/>
          <p:nvPr/>
        </p:nvSpPr>
        <p:spPr>
          <a:xfrm>
            <a:off x="812787" y="1120000"/>
            <a:ext cx="10566426" cy="548640"/>
          </a:xfrm>
          <a:prstGeom prst="rect">
            <a:avLst/>
          </a:prstGeom>
          <a:noFill/>
        </p:spPr>
        <p:txBody>
          <a:bodyPr wrap="square" lIns="0" tIns="0" rIns="0" bIns="0">
            <a:spAutoFit/>
          </a:bodyPr>
          <a:lstStyle/>
          <a:p>
            <a:pPr algn="l"/>
            <a:r>
              <a:rPr sz="2600" b="0">
                <a:solidFill>
                  <a:srgbClr val="F7F6F1"/>
                </a:solidFill>
                <a:latin typeface="Avenir Next LT Pro Light"/>
              </a:rPr>
              <a:t>Three to One, Then None: Vincent O'Brien, Director, ICC UAE</a:t>
            </a:r>
          </a:p>
        </p:txBody>
      </p:sp>
      <p:pic>
        <p:nvPicPr>
          <p:cNvPr id="4" name="v720.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641600" y="1874519"/>
            <a:ext cx="6908800" cy="3886200"/>
          </a:xfrm>
          <a:prstGeom prst="rect">
            <a:avLst/>
          </a:prstGeom>
        </p:spPr>
      </p:pic>
      <p:sp>
        <p:nvSpPr>
          <p:cNvPr id="5" name="TextBox 4"/>
          <p:cNvSpPr txBox="1"/>
          <p:nvPr/>
        </p:nvSpPr>
        <p:spPr>
          <a:xfrm>
            <a:off x="812787" y="5989320"/>
            <a:ext cx="10566426" cy="274320"/>
          </a:xfrm>
          <a:prstGeom prst="rect">
            <a:avLst/>
          </a:prstGeom>
          <a:noFill/>
        </p:spPr>
        <p:txBody>
          <a:bodyPr wrap="square" lIns="0" tIns="0" rIns="0" bIns="0">
            <a:spAutoFit/>
          </a:bodyPr>
          <a:lstStyle/>
          <a:p>
            <a:pPr algn="ctr"/>
            <a:r>
              <a:rPr sz="1100" b="0">
                <a:solidFill>
                  <a:srgbClr val="BFD0DE"/>
                </a:solidFill>
                <a:latin typeface="IBM Plex Sans"/>
              </a:rPr>
              <a:t>Recorded for ICC Hong Kong and ICAEW Hong Kong · 11 minutes</a:t>
            </a:r>
          </a:p>
        </p:txBody>
      </p:sp>
    </p:spTree>
  </p:cSld>
  <p:clrMapOvr>
    <a:masterClrMapping/>
  </p:clrMapOvr>
  <p:timing>
    <p:tnLst>
      <p:par>
        <p:cTn id="1" dur="indefinite" restart="never" nodeType="tmRoot">
          <p:childTnLst>
            <p:video>
              <p:cMediaNode vol="80000">
                <p:cTn id="2" fill="hold" display="0">
                  <p:stCondLst>
                    <p:cond delay="indefinite"/>
                  </p:st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1">
    <p:bg>
      <p:bgPr>
        <a:solidFill>
          <a:srgbClr val="12233A"/>
        </a:solidFill>
        <a:effectLst/>
      </p:bgPr>
    </p:bg>
    <p:spTree>
      <p:nvGrpSpPr>
        <p:cNvPr id="1" name=""/>
        <p:cNvGrpSpPr/>
        <p:nvPr/>
      </p:nvGrpSpPr>
      <p:grpSpPr>
        <a:xfrm>
          <a:off x="0" y="0"/>
          <a:ext cx="0" cy="0"/>
          <a:chOff x="0" y="0"/>
          <a:chExt cx="0" cy="0"/>
        </a:xfrm>
      </p:grpSpPr>
      <p:sp>
        <p:nvSpPr>
          <p:cNvPr id="2" name="Text 0"/>
          <p:cNvSpPr/>
          <p:nvPr/>
        </p:nvSpPr>
        <p:spPr>
          <a:xfrm>
            <a:off x="812787" y="812787"/>
            <a:ext cx="10883350" cy="238771"/>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C8963E"/>
                </a:solidFill>
                <a:latin typeface="IBM Plex Sans" pitchFamily="34" charset="0"/>
                <a:ea typeface="IBM Plex Sans" pitchFamily="34" charset="-122"/>
                <a:cs typeface="IBM Plex Sans" pitchFamily="34" charset="-120"/>
              </a:rPr>
              <a:t>ICCHK SERIES · ICAEW HONG KONG · PBEC</a:t>
            </a:r>
            <a:endParaRPr lang="en-US" sz="1200" dirty="0"/>
          </a:p>
        </p:txBody>
      </p:sp>
      <p:sp>
        <p:nvSpPr>
          <p:cNvPr id="3" name="Text 1"/>
          <p:cNvSpPr/>
          <p:nvPr/>
        </p:nvSpPr>
        <p:spPr>
          <a:xfrm>
            <a:off x="812787" y="2006237"/>
            <a:ext cx="10883350" cy="1785507"/>
          </a:xfrm>
          <a:prstGeom prst="rect">
            <a:avLst/>
          </a:prstGeom>
          <a:noFill/>
          <a:ln/>
        </p:spPr>
        <p:txBody>
          <a:bodyPr wrap="square" lIns="0" tIns="0" rIns="0" bIns="0" rtlCol="0" anchor="t">
            <a:normAutofit/>
          </a:bodyPr>
          <a:lstStyle/>
          <a:p>
            <a:pPr marL="0" indent="0" algn="l">
              <a:lnSpc>
                <a:spcPts val="4620"/>
              </a:lnSpc>
              <a:buNone/>
            </a:pPr>
            <a:r>
              <a:rPr lang="en-US" sz="4400" dirty="0">
                <a:solidFill>
                  <a:srgbClr val="F7F6F1"/>
                </a:solidFill>
                <a:latin typeface="Avenir Next LT Pro Light" panose="020B0304020202020204" pitchFamily="34" charset="0"/>
                <a:ea typeface="Source Serif 4" pitchFamily="34" charset="-122"/>
                <a:cs typeface="Source Serif 4" pitchFamily="34" charset="-120"/>
              </a:rPr>
              <a:t>GCC Development Outlook</a:t>
            </a:r>
            <a:endParaRPr lang="en-US" sz="4400" dirty="0"/>
          </a:p>
          <a:p>
            <a:pPr marL="0" indent="0" algn="l">
              <a:lnSpc>
                <a:spcPts val="4620"/>
              </a:lnSpc>
              <a:buNone/>
            </a:pPr>
            <a:r>
              <a:rPr lang="en-US" sz="4400" dirty="0">
                <a:solidFill>
                  <a:srgbClr val="F7F6F1"/>
                </a:solidFill>
                <a:latin typeface="Avenir Next LT Pro Light" panose="020B0304020202020204" pitchFamily="34" charset="0"/>
                <a:ea typeface="Source Serif 4" pitchFamily="34" charset="-122"/>
                <a:cs typeface="Source Serif 4" pitchFamily="34" charset="-120"/>
              </a:rPr>
              <a:t>&amp; Digital Trade in the</a:t>
            </a:r>
            <a:r>
              <a:rPr lang="en-US" sz="4400" dirty="0"/>
              <a:t> </a:t>
            </a:r>
            <a:r>
              <a:rPr lang="en-US" sz="4400" dirty="0">
                <a:solidFill>
                  <a:srgbClr val="F7F6F1"/>
                </a:solidFill>
                <a:latin typeface="Avenir Next LT Pro Light" panose="020B0304020202020204" pitchFamily="34" charset="0"/>
                <a:ea typeface="Source Serif 4" pitchFamily="34" charset="-122"/>
                <a:cs typeface="Source Serif 4" pitchFamily="34" charset="-120"/>
              </a:rPr>
              <a:t>Middle East</a:t>
            </a:r>
            <a:endParaRPr lang="en-US" sz="4400" dirty="0"/>
          </a:p>
        </p:txBody>
      </p:sp>
      <p:pic>
        <p:nvPicPr>
          <p:cNvPr id="4" name="Image 0" descr="rect"/>
          <p:cNvPicPr>
            <a:picLocks noChangeAspect="1"/>
          </p:cNvPicPr>
          <p:nvPr/>
        </p:nvPicPr>
        <p:blipFill>
          <a:blip r:embed="rId3"/>
          <a:srcRect t="-11" b="-11"/>
          <a:stretch/>
        </p:blipFill>
        <p:spPr>
          <a:xfrm>
            <a:off x="812787" y="3994917"/>
            <a:ext cx="50787" cy="609573"/>
          </a:xfrm>
          <a:prstGeom prst="rect">
            <a:avLst/>
          </a:prstGeom>
        </p:spPr>
      </p:pic>
      <p:sp>
        <p:nvSpPr>
          <p:cNvPr id="5" name="Text 2"/>
          <p:cNvSpPr/>
          <p:nvPr/>
        </p:nvSpPr>
        <p:spPr>
          <a:xfrm>
            <a:off x="1041360" y="3997406"/>
            <a:ext cx="7194481" cy="629995"/>
          </a:xfrm>
          <a:prstGeom prst="rect">
            <a:avLst/>
          </a:prstGeom>
          <a:noFill/>
          <a:ln/>
        </p:spPr>
        <p:txBody>
          <a:bodyPr wrap="square" lIns="0" tIns="0" rIns="0" bIns="0" rtlCol="0" anchor="t">
            <a:normAutofit/>
          </a:bodyPr>
          <a:lstStyle/>
          <a:p>
            <a:pPr marL="0" indent="0" algn="l">
              <a:lnSpc>
                <a:spcPts val="2380"/>
              </a:lnSpc>
              <a:buNone/>
            </a:pPr>
            <a:r>
              <a:rPr lang="en-US" sz="1700" dirty="0">
                <a:solidFill>
                  <a:srgbClr val="BFD0DE"/>
                </a:solidFill>
                <a:latin typeface="IBM Plex Sans" pitchFamily="34" charset="0"/>
                <a:ea typeface="IBM Plex Sans" pitchFamily="34" charset="-122"/>
                <a:cs typeface="IBM Plex Sans" pitchFamily="34" charset="-120"/>
              </a:rPr>
              <a:t>Seven months of disruption: impact on cost, demand and critical issues. </a:t>
            </a:r>
            <a:endParaRPr lang="en-US" sz="1700" dirty="0"/>
          </a:p>
        </p:txBody>
      </p:sp>
      <p:sp>
        <p:nvSpPr>
          <p:cNvPr id="6" name="Shape 3"/>
          <p:cNvSpPr/>
          <p:nvPr/>
        </p:nvSpPr>
        <p:spPr>
          <a:xfrm>
            <a:off x="812787" y="5590852"/>
            <a:ext cx="10566360" cy="0"/>
          </a:xfrm>
          <a:prstGeom prst="line">
            <a:avLst/>
          </a:prstGeom>
          <a:noFill/>
          <a:ln w="12700">
            <a:solidFill>
              <a:srgbClr val="2A4058"/>
            </a:solidFill>
            <a:prstDash val="solid"/>
          </a:ln>
        </p:spPr>
        <p:txBody>
          <a:bodyPr/>
          <a:lstStyle/>
          <a:p>
            <a:endParaRPr lang="en-US"/>
          </a:p>
        </p:txBody>
      </p:sp>
      <p:sp>
        <p:nvSpPr>
          <p:cNvPr id="7" name="Text 4"/>
          <p:cNvSpPr/>
          <p:nvPr/>
        </p:nvSpPr>
        <p:spPr>
          <a:xfrm>
            <a:off x="812787" y="5796258"/>
            <a:ext cx="4931273" cy="419805"/>
          </a:xfrm>
          <a:prstGeom prst="rect">
            <a:avLst/>
          </a:prstGeom>
          <a:noFill/>
          <a:ln/>
        </p:spPr>
        <p:txBody>
          <a:bodyPr wrap="square" lIns="0" tIns="0" rIns="0" bIns="0" rtlCol="0" anchor="t">
            <a:normAutofit fontScale="62500" lnSpcReduction="20000"/>
          </a:bodyPr>
          <a:lstStyle/>
          <a:p>
            <a:pPr marL="0" indent="0" algn="l">
              <a:lnSpc>
                <a:spcPts val="1960"/>
              </a:lnSpc>
              <a:buNone/>
            </a:pPr>
            <a:r>
              <a:rPr lang="en-US" sz="1400" b="1" dirty="0">
                <a:solidFill>
                  <a:srgbClr val="F7F6F1"/>
                </a:solidFill>
                <a:latin typeface="IBM Plex Sans" pitchFamily="34" charset="0"/>
                <a:ea typeface="IBM Plex Sans" pitchFamily="34" charset="-122"/>
                <a:cs typeface="IBM Plex Sans" pitchFamily="34" charset="-120"/>
              </a:rPr>
              <a:t>Michael Walsh MD PBEC &amp; ICC HK – Content acknowledgement Vincent O’Brien ICC UAE</a:t>
            </a:r>
            <a:endParaRPr lang="en-US" sz="1400" dirty="0"/>
          </a:p>
        </p:txBody>
      </p:sp>
      <p:sp>
        <p:nvSpPr>
          <p:cNvPr id="8" name="Text 5"/>
          <p:cNvSpPr/>
          <p:nvPr/>
        </p:nvSpPr>
        <p:spPr>
          <a:xfrm>
            <a:off x="6447941" y="5796259"/>
            <a:ext cx="5079142" cy="274288"/>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BFD0DE"/>
                </a:solidFill>
                <a:latin typeface="IBM Plex Sans" pitchFamily="34" charset="0"/>
                <a:ea typeface="IBM Plex Sans" pitchFamily="34" charset="-122"/>
                <a:cs typeface="IBM Plex Sans" pitchFamily="34" charset="-120"/>
              </a:rPr>
              <a:t>Tuesday 22 September 2026 · 12:00–13:00 HKT · 1 hour CPD</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812787" y="812787"/>
            <a:ext cx="10883350" cy="238771"/>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8A5F14"/>
                </a:solidFill>
                <a:latin typeface="IBM Plex Sans" pitchFamily="34" charset="0"/>
                <a:ea typeface="IBM Plex Sans" pitchFamily="34" charset="-122"/>
                <a:cs typeface="IBM Plex Sans" pitchFamily="34" charset="-120"/>
              </a:rPr>
              <a:t>ICC UAE DIGITAL TRADE FORUM · DUBAI CHAMBERS · 3 SEPTEMBER 2026</a:t>
            </a:r>
            <a:endParaRPr lang="en-US" sz="1200" dirty="0"/>
          </a:p>
        </p:txBody>
      </p:sp>
      <p:sp>
        <p:nvSpPr>
          <p:cNvPr id="3" name="Text 1"/>
          <p:cNvSpPr/>
          <p:nvPr/>
        </p:nvSpPr>
        <p:spPr>
          <a:xfrm>
            <a:off x="812787" y="1127730"/>
            <a:ext cx="10883350" cy="551159"/>
          </a:xfrm>
          <a:prstGeom prst="rect">
            <a:avLst/>
          </a:prstGeom>
          <a:noFill/>
          <a:ln/>
        </p:spPr>
        <p:txBody>
          <a:bodyPr wrap="square" lIns="0" tIns="0" rIns="0" bIns="0" rtlCol="0" anchor="t">
            <a:normAutofit/>
          </a:bodyPr>
          <a:lstStyle/>
          <a:p>
            <a:pPr marL="0" indent="0" algn="l">
              <a:lnSpc>
                <a:spcPts val="4140"/>
              </a:lnSpc>
              <a:buNone/>
            </a:pPr>
            <a:r>
              <a:rPr lang="en-US" sz="3600" dirty="0">
                <a:solidFill>
                  <a:srgbClr val="12233A"/>
                </a:solidFill>
                <a:latin typeface="Avenir Next LT Pro Light" panose="020B0304020202020204" pitchFamily="34" charset="0"/>
                <a:ea typeface="Source Serif 4" pitchFamily="34" charset="-122"/>
                <a:cs typeface="Source Serif 4" pitchFamily="34" charset="-120"/>
              </a:rPr>
              <a:t>Three-to-One Then to None</a:t>
            </a:r>
            <a:endParaRPr lang="en-US" sz="3600" dirty="0"/>
          </a:p>
        </p:txBody>
      </p:sp>
      <p:sp>
        <p:nvSpPr>
          <p:cNvPr id="4" name="Shape 2"/>
          <p:cNvSpPr/>
          <p:nvPr/>
        </p:nvSpPr>
        <p:spPr>
          <a:xfrm>
            <a:off x="815962" y="1986811"/>
            <a:ext cx="2906242" cy="2600244"/>
          </a:xfrm>
          <a:prstGeom prst="roundRect">
            <a:avLst>
              <a:gd name="adj" fmla="val 3785"/>
            </a:avLst>
          </a:prstGeom>
          <a:solidFill>
            <a:srgbClr val="FFFFFF"/>
          </a:solidFill>
          <a:ln w="6350">
            <a:solidFill>
              <a:srgbClr val="DCD9CF"/>
            </a:solidFill>
            <a:prstDash val="solid"/>
          </a:ln>
        </p:spPr>
        <p:txBody>
          <a:bodyPr/>
          <a:lstStyle/>
          <a:p>
            <a:endParaRPr lang="en-US">
              <a:latin typeface="Avenir Next LT Pro" panose="020B0504020202020204" pitchFamily="34" charset="0"/>
            </a:endParaRPr>
          </a:p>
        </p:txBody>
      </p:sp>
      <p:sp>
        <p:nvSpPr>
          <p:cNvPr id="5" name="Text 3"/>
          <p:cNvSpPr/>
          <p:nvPr/>
        </p:nvSpPr>
        <p:spPr>
          <a:xfrm>
            <a:off x="1071024" y="2241873"/>
            <a:ext cx="2468000" cy="736613"/>
          </a:xfrm>
          <a:prstGeom prst="rect">
            <a:avLst/>
          </a:prstGeom>
          <a:noFill/>
          <a:ln/>
        </p:spPr>
        <p:txBody>
          <a:bodyPr wrap="square" lIns="0" tIns="0" rIns="0" bIns="0" rtlCol="0" anchor="t">
            <a:normAutofit/>
          </a:bodyPr>
          <a:lstStyle/>
          <a:p>
            <a:pPr marL="0" indent="0" algn="l">
              <a:lnSpc>
                <a:spcPts val="5600"/>
              </a:lnSpc>
              <a:buNone/>
            </a:pPr>
            <a:r>
              <a:rPr lang="en-US" sz="5600" b="1" dirty="0">
                <a:solidFill>
                  <a:srgbClr val="A32F2A"/>
                </a:solidFill>
                <a:latin typeface="Avenir Next LT Pro" panose="020B0504020202020204" pitchFamily="34" charset="0"/>
                <a:ea typeface="Source Serif 4" pitchFamily="34" charset="-122"/>
                <a:cs typeface="Source Serif 4" pitchFamily="34" charset="-120"/>
              </a:rPr>
              <a:t>3</a:t>
            </a:r>
            <a:endParaRPr lang="en-US" sz="5600" dirty="0">
              <a:latin typeface="Avenir Next LT Pro" panose="020B0504020202020204" pitchFamily="34" charset="0"/>
            </a:endParaRPr>
          </a:p>
        </p:txBody>
      </p:sp>
      <p:sp>
        <p:nvSpPr>
          <p:cNvPr id="6" name="Text 4"/>
          <p:cNvSpPr/>
          <p:nvPr/>
        </p:nvSpPr>
        <p:spPr>
          <a:xfrm>
            <a:off x="1071024" y="3041946"/>
            <a:ext cx="2468000" cy="269243"/>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2233A"/>
                </a:solidFill>
                <a:latin typeface="Avenir Next LT Pro" panose="020B0504020202020204" pitchFamily="34" charset="0"/>
                <a:ea typeface="IBM Plex Sans" pitchFamily="34" charset="-122"/>
                <a:cs typeface="IBM Plex Sans" pitchFamily="34" charset="-120"/>
              </a:rPr>
              <a:t>Paper originals</a:t>
            </a:r>
            <a:endParaRPr lang="en-US" sz="1600" dirty="0">
              <a:latin typeface="Avenir Next LT Pro" panose="020B0504020202020204" pitchFamily="34" charset="0"/>
            </a:endParaRPr>
          </a:p>
        </p:txBody>
      </p:sp>
      <p:sp>
        <p:nvSpPr>
          <p:cNvPr id="7" name="Text 5"/>
          <p:cNvSpPr/>
          <p:nvPr/>
        </p:nvSpPr>
        <p:spPr>
          <a:xfrm>
            <a:off x="1071024" y="3374649"/>
            <a:ext cx="2468000" cy="982743"/>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568"/>
                </a:solidFill>
                <a:latin typeface="Avenir Next LT Pro" panose="020B0504020202020204" pitchFamily="34" charset="0"/>
                <a:ea typeface="IBM Plex Sans" pitchFamily="34" charset="-122"/>
                <a:cs typeface="IBM Plex Sans" pitchFamily="34" charset="-120"/>
              </a:rPr>
              <a:t>Today's practice. </a:t>
            </a:r>
          </a:p>
          <a:p>
            <a:pPr marL="0" indent="0" algn="l">
              <a:lnSpc>
                <a:spcPts val="1885"/>
              </a:lnSpc>
              <a:buNone/>
            </a:pPr>
            <a:r>
              <a:rPr lang="en-US" sz="1300" dirty="0">
                <a:solidFill>
                  <a:srgbClr val="4A5568"/>
                </a:solidFill>
                <a:latin typeface="Avenir Next LT Pro" panose="020B0504020202020204" pitchFamily="34" charset="0"/>
                <a:ea typeface="IBM Plex Sans" pitchFamily="34" charset="-122"/>
                <a:cs typeface="IBM Plex Sans" pitchFamily="34" charset="-120"/>
              </a:rPr>
              <a:t>Three negotiable originals, couriered between shipper,</a:t>
            </a:r>
          </a:p>
          <a:p>
            <a:pPr marL="0" indent="0" algn="l">
              <a:lnSpc>
                <a:spcPts val="1885"/>
              </a:lnSpc>
              <a:buNone/>
            </a:pPr>
            <a:r>
              <a:rPr lang="en-US" sz="1300" dirty="0">
                <a:solidFill>
                  <a:srgbClr val="4A5568"/>
                </a:solidFill>
                <a:latin typeface="Avenir Next LT Pro" panose="020B0504020202020204" pitchFamily="34" charset="0"/>
                <a:ea typeface="IBM Plex Sans" pitchFamily="34" charset="-122"/>
                <a:cs typeface="IBM Plex Sans" pitchFamily="34" charset="-120"/>
              </a:rPr>
              <a:t>bank and consignee.</a:t>
            </a:r>
            <a:endParaRPr lang="en-US" sz="1300" dirty="0">
              <a:latin typeface="Avenir Next LT Pro" panose="020B0504020202020204" pitchFamily="34" charset="0"/>
            </a:endParaRPr>
          </a:p>
        </p:txBody>
      </p:sp>
      <p:pic>
        <p:nvPicPr>
          <p:cNvPr id="8" name="Image 0" descr="arrow-right"/>
          <p:cNvPicPr>
            <a:picLocks noChangeAspect="1"/>
          </p:cNvPicPr>
          <p:nvPr/>
        </p:nvPicPr>
        <p:blipFill>
          <a:blip r:embed="rId3"/>
          <a:srcRect/>
          <a:stretch/>
        </p:blipFill>
        <p:spPr>
          <a:xfrm>
            <a:off x="3877738" y="3134506"/>
            <a:ext cx="609573" cy="304787"/>
          </a:xfrm>
          <a:prstGeom prst="rect">
            <a:avLst/>
          </a:prstGeom>
        </p:spPr>
      </p:pic>
      <p:sp>
        <p:nvSpPr>
          <p:cNvPr id="9" name="Shape 6"/>
          <p:cNvSpPr/>
          <p:nvPr/>
        </p:nvSpPr>
        <p:spPr>
          <a:xfrm>
            <a:off x="4642846" y="2106478"/>
            <a:ext cx="2906242" cy="2360909"/>
          </a:xfrm>
          <a:prstGeom prst="roundRect">
            <a:avLst>
              <a:gd name="adj" fmla="val 4169"/>
            </a:avLst>
          </a:prstGeom>
          <a:solidFill>
            <a:srgbClr val="FFFFFF"/>
          </a:solidFill>
          <a:ln w="6350">
            <a:solidFill>
              <a:srgbClr val="DCD9CF"/>
            </a:solidFill>
            <a:prstDash val="solid"/>
          </a:ln>
        </p:spPr>
        <p:txBody>
          <a:bodyPr/>
          <a:lstStyle/>
          <a:p>
            <a:endParaRPr lang="en-US">
              <a:latin typeface="Avenir Next LT Pro" panose="020B0504020202020204" pitchFamily="34" charset="0"/>
            </a:endParaRPr>
          </a:p>
        </p:txBody>
      </p:sp>
      <p:sp>
        <p:nvSpPr>
          <p:cNvPr id="10" name="Text 7"/>
          <p:cNvSpPr/>
          <p:nvPr/>
        </p:nvSpPr>
        <p:spPr>
          <a:xfrm>
            <a:off x="4897908" y="2361541"/>
            <a:ext cx="2468000" cy="736613"/>
          </a:xfrm>
          <a:prstGeom prst="rect">
            <a:avLst/>
          </a:prstGeom>
          <a:noFill/>
          <a:ln/>
        </p:spPr>
        <p:txBody>
          <a:bodyPr wrap="square" lIns="0" tIns="0" rIns="0" bIns="0" rtlCol="0" anchor="t">
            <a:normAutofit/>
          </a:bodyPr>
          <a:lstStyle/>
          <a:p>
            <a:pPr marL="0" indent="0" algn="l">
              <a:lnSpc>
                <a:spcPts val="5600"/>
              </a:lnSpc>
              <a:buNone/>
            </a:pPr>
            <a:r>
              <a:rPr lang="en-US" sz="5600" b="1" dirty="0">
                <a:solidFill>
                  <a:srgbClr val="C8963E"/>
                </a:solidFill>
                <a:latin typeface="Avenir Next LT Pro" panose="020B0504020202020204" pitchFamily="34" charset="0"/>
                <a:ea typeface="Source Serif 4" pitchFamily="34" charset="-122"/>
                <a:cs typeface="Source Serif 4" pitchFamily="34" charset="-120"/>
              </a:rPr>
              <a:t>1</a:t>
            </a:r>
            <a:endParaRPr lang="en-US" sz="5600" dirty="0">
              <a:latin typeface="Avenir Next LT Pro" panose="020B0504020202020204" pitchFamily="34" charset="0"/>
            </a:endParaRPr>
          </a:p>
        </p:txBody>
      </p:sp>
      <p:sp>
        <p:nvSpPr>
          <p:cNvPr id="11" name="Text 8"/>
          <p:cNvSpPr/>
          <p:nvPr/>
        </p:nvSpPr>
        <p:spPr>
          <a:xfrm>
            <a:off x="4897908" y="3161614"/>
            <a:ext cx="2468000" cy="269243"/>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2233A"/>
                </a:solidFill>
                <a:latin typeface="Avenir Next LT Pro" panose="020B0504020202020204" pitchFamily="34" charset="0"/>
                <a:ea typeface="IBM Plex Sans" pitchFamily="34" charset="-122"/>
                <a:cs typeface="IBM Plex Sans" pitchFamily="34" charset="-120"/>
              </a:rPr>
              <a:t>Electronic original</a:t>
            </a:r>
            <a:endParaRPr lang="en-US" sz="1600" dirty="0">
              <a:latin typeface="Avenir Next LT Pro" panose="020B0504020202020204" pitchFamily="34" charset="0"/>
            </a:endParaRPr>
          </a:p>
        </p:txBody>
      </p:sp>
      <p:sp>
        <p:nvSpPr>
          <p:cNvPr id="12" name="Text 9"/>
          <p:cNvSpPr/>
          <p:nvPr/>
        </p:nvSpPr>
        <p:spPr>
          <a:xfrm>
            <a:off x="4897908" y="3494317"/>
            <a:ext cx="2468000" cy="743407"/>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568"/>
                </a:solidFill>
                <a:latin typeface="Avenir Next LT Pro" panose="020B0504020202020204" pitchFamily="34" charset="0"/>
                <a:ea typeface="IBM Plex Sans" pitchFamily="34" charset="-122"/>
                <a:cs typeface="IBM Plex Sans" pitchFamily="34" charset="-120"/>
              </a:rPr>
              <a:t>One authoritative electronic record replaces the multiple negotiable originals.</a:t>
            </a:r>
            <a:endParaRPr lang="en-US" sz="1300" dirty="0">
              <a:latin typeface="Avenir Next LT Pro" panose="020B0504020202020204" pitchFamily="34" charset="0"/>
            </a:endParaRPr>
          </a:p>
        </p:txBody>
      </p:sp>
      <p:pic>
        <p:nvPicPr>
          <p:cNvPr id="13" name="Image 1" descr="arrow-right"/>
          <p:cNvPicPr>
            <a:picLocks noChangeAspect="1"/>
          </p:cNvPicPr>
          <p:nvPr/>
        </p:nvPicPr>
        <p:blipFill>
          <a:blip r:embed="rId3"/>
          <a:srcRect/>
          <a:stretch/>
        </p:blipFill>
        <p:spPr>
          <a:xfrm>
            <a:off x="7704622" y="3134506"/>
            <a:ext cx="609573" cy="304787"/>
          </a:xfrm>
          <a:prstGeom prst="rect">
            <a:avLst/>
          </a:prstGeom>
        </p:spPr>
      </p:pic>
      <p:sp>
        <p:nvSpPr>
          <p:cNvPr id="14" name="Shape 10"/>
          <p:cNvSpPr/>
          <p:nvPr/>
        </p:nvSpPr>
        <p:spPr>
          <a:xfrm>
            <a:off x="8469730" y="2106478"/>
            <a:ext cx="2906242" cy="2360909"/>
          </a:xfrm>
          <a:prstGeom prst="roundRect">
            <a:avLst>
              <a:gd name="adj" fmla="val 4169"/>
            </a:avLst>
          </a:prstGeom>
          <a:solidFill>
            <a:srgbClr val="FFFFFF"/>
          </a:solidFill>
          <a:ln w="6350">
            <a:solidFill>
              <a:srgbClr val="DCD9CF"/>
            </a:solidFill>
            <a:prstDash val="solid"/>
          </a:ln>
        </p:spPr>
        <p:txBody>
          <a:bodyPr/>
          <a:lstStyle/>
          <a:p>
            <a:endParaRPr lang="en-US"/>
          </a:p>
        </p:txBody>
      </p:sp>
      <p:sp>
        <p:nvSpPr>
          <p:cNvPr id="15" name="Text 11"/>
          <p:cNvSpPr/>
          <p:nvPr/>
        </p:nvSpPr>
        <p:spPr>
          <a:xfrm>
            <a:off x="8724792" y="2361541"/>
            <a:ext cx="2468000" cy="736613"/>
          </a:xfrm>
          <a:prstGeom prst="rect">
            <a:avLst/>
          </a:prstGeom>
          <a:noFill/>
          <a:ln/>
        </p:spPr>
        <p:txBody>
          <a:bodyPr wrap="square" lIns="0" tIns="0" rIns="0" bIns="0" rtlCol="0" anchor="t">
            <a:normAutofit/>
          </a:bodyPr>
          <a:lstStyle/>
          <a:p>
            <a:pPr marL="0" indent="0" algn="l">
              <a:lnSpc>
                <a:spcPts val="5600"/>
              </a:lnSpc>
              <a:buNone/>
            </a:pPr>
            <a:r>
              <a:rPr lang="en-US" sz="5600" b="1" dirty="0">
                <a:solidFill>
                  <a:srgbClr val="2E7D6F"/>
                </a:solidFill>
                <a:latin typeface="Avenir Next LT Pro" panose="020B0504020202020204" pitchFamily="34" charset="0"/>
                <a:ea typeface="Source Serif 4" pitchFamily="34" charset="-122"/>
                <a:cs typeface="Source Serif 4" pitchFamily="34" charset="-120"/>
              </a:rPr>
              <a:t>0</a:t>
            </a:r>
            <a:endParaRPr lang="en-US" sz="5600" dirty="0">
              <a:latin typeface="Avenir Next LT Pro" panose="020B0504020202020204" pitchFamily="34" charset="0"/>
            </a:endParaRPr>
          </a:p>
        </p:txBody>
      </p:sp>
      <p:sp>
        <p:nvSpPr>
          <p:cNvPr id="16" name="Text 12"/>
          <p:cNvSpPr/>
          <p:nvPr/>
        </p:nvSpPr>
        <p:spPr>
          <a:xfrm>
            <a:off x="8724792" y="3161614"/>
            <a:ext cx="2468000" cy="269243"/>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2233A"/>
                </a:solidFill>
                <a:latin typeface="Avenir Next LT Pro" panose="020B0504020202020204" pitchFamily="34" charset="0"/>
                <a:ea typeface="IBM Plex Sans" pitchFamily="34" charset="-122"/>
                <a:cs typeface="IBM Plex Sans" pitchFamily="34" charset="-120"/>
              </a:rPr>
              <a:t>No paper at all</a:t>
            </a:r>
            <a:endParaRPr lang="en-US" sz="1600" dirty="0">
              <a:latin typeface="Avenir Next LT Pro" panose="020B0504020202020204" pitchFamily="34" charset="0"/>
            </a:endParaRPr>
          </a:p>
        </p:txBody>
      </p:sp>
      <p:sp>
        <p:nvSpPr>
          <p:cNvPr id="17" name="Text 13"/>
          <p:cNvSpPr/>
          <p:nvPr/>
        </p:nvSpPr>
        <p:spPr>
          <a:xfrm>
            <a:off x="8724792" y="3494317"/>
            <a:ext cx="2468000" cy="743407"/>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568"/>
                </a:solidFill>
                <a:latin typeface="Avenir Next LT Pro" panose="020B0504020202020204" pitchFamily="34" charset="0"/>
                <a:ea typeface="IBM Plex Sans" pitchFamily="34" charset="-122"/>
                <a:cs typeface="IBM Plex Sans" pitchFamily="34" charset="-120"/>
              </a:rPr>
              <a:t>Control, transfer and financing handled digitally under a trusted legal framework.</a:t>
            </a:r>
            <a:endParaRPr lang="en-US" sz="1300" dirty="0">
              <a:latin typeface="Avenir Next LT Pro" panose="020B0504020202020204" pitchFamily="34" charset="0"/>
            </a:endParaRPr>
          </a:p>
        </p:txBody>
      </p:sp>
      <p:sp>
        <p:nvSpPr>
          <p:cNvPr id="18" name="Text 14"/>
          <p:cNvSpPr/>
          <p:nvPr/>
        </p:nvSpPr>
        <p:spPr>
          <a:xfrm>
            <a:off x="812787" y="4920376"/>
            <a:ext cx="9810681" cy="320029"/>
          </a:xfrm>
          <a:prstGeom prst="rect">
            <a:avLst/>
          </a:prstGeom>
          <a:noFill/>
          <a:ln/>
        </p:spPr>
        <p:txBody>
          <a:bodyPr wrap="square" lIns="0" tIns="0" rIns="0" bIns="0" rtlCol="0" anchor="t">
            <a:normAutofit/>
          </a:bodyPr>
          <a:lstStyle/>
          <a:p>
            <a:pPr marL="0" indent="0" algn="l">
              <a:lnSpc>
                <a:spcPts val="2320"/>
              </a:lnSpc>
              <a:buNone/>
            </a:pPr>
            <a:r>
              <a:rPr lang="en-US" sz="1600" dirty="0">
                <a:solidFill>
                  <a:srgbClr val="12233A"/>
                </a:solidFill>
                <a:latin typeface="Avenir Next LT Pro" panose="020B0504020202020204" pitchFamily="34" charset="0"/>
                <a:ea typeface="IBM Plex Sans" pitchFamily="34" charset="-122"/>
                <a:cs typeface="IBM Plex Sans" pitchFamily="34" charset="-120"/>
              </a:rPr>
              <a:t>A staged migration for banks, carriers, forwarders and regulators: deliberately not a big-bang switch.</a:t>
            </a:r>
            <a:endParaRPr lang="en-US" sz="1600" dirty="0">
              <a:latin typeface="Avenir Next LT Pro" panose="020B0504020202020204" pitchFamily="34" charset="0"/>
            </a:endParaRPr>
          </a:p>
        </p:txBody>
      </p:sp>
      <p:sp>
        <p:nvSpPr>
          <p:cNvPr id="19" name="Text 15"/>
          <p:cNvSpPr/>
          <p:nvPr/>
        </p:nvSpPr>
        <p:spPr>
          <a:xfrm>
            <a:off x="812787" y="6238203"/>
            <a:ext cx="8793301" cy="23877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A7179"/>
                </a:solidFill>
                <a:latin typeface="IBM Plex Sans" pitchFamily="34" charset="0"/>
                <a:ea typeface="IBM Plex Sans" pitchFamily="34" charset="-122"/>
                <a:cs typeface="IBM Plex Sans" pitchFamily="34" charset="-120"/>
              </a:rPr>
              <a:t>Forum led by ICC UAE Director Vincent O'Brien, hosted by Dubai Chambers. Source: Documentary Credit World, 16 Sep 2026.</a:t>
            </a:r>
            <a:endParaRPr lang="en-US" sz="1200" dirty="0"/>
          </a:p>
        </p:txBody>
      </p:sp>
      <p:sp>
        <p:nvSpPr>
          <p:cNvPr id="20" name="Text 16"/>
          <p:cNvSpPr/>
          <p:nvPr/>
        </p:nvSpPr>
        <p:spPr>
          <a:xfrm>
            <a:off x="11287730" y="6238203"/>
            <a:ext cx="142216" cy="23877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A7179"/>
                </a:solidFill>
                <a:latin typeface="IBM Plex Sans" pitchFamily="34" charset="0"/>
                <a:ea typeface="IBM Plex Sans" pitchFamily="34" charset="-122"/>
                <a:cs typeface="IBM Plex Sans" pitchFamily="34" charset="-120"/>
              </a:rPr>
              <a:t>2</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812787" y="812788"/>
            <a:ext cx="10883350" cy="238771"/>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C8963E"/>
                </a:solidFill>
                <a:latin typeface="Avenir Next LT Pro" panose="020B0504020202020204" pitchFamily="34" charset="0"/>
                <a:ea typeface="IBM Plex Sans" pitchFamily="34" charset="-122"/>
                <a:cs typeface="IBM Plex Sans" pitchFamily="34" charset="-120"/>
              </a:rPr>
              <a:t>WHY THREE ORIGINALS SURVIVED</a:t>
            </a:r>
            <a:endParaRPr lang="en-US" sz="1200" dirty="0">
              <a:latin typeface="Avenir Next LT Pro" panose="020B0504020202020204" pitchFamily="34" charset="0"/>
            </a:endParaRPr>
          </a:p>
        </p:txBody>
      </p:sp>
      <p:sp>
        <p:nvSpPr>
          <p:cNvPr id="3" name="Text 1"/>
          <p:cNvSpPr/>
          <p:nvPr/>
        </p:nvSpPr>
        <p:spPr>
          <a:xfrm>
            <a:off x="812787" y="1115017"/>
            <a:ext cx="10883350" cy="492771"/>
          </a:xfrm>
          <a:prstGeom prst="rect">
            <a:avLst/>
          </a:prstGeom>
          <a:noFill/>
          <a:ln/>
        </p:spPr>
        <p:txBody>
          <a:bodyPr wrap="square" lIns="0" tIns="0" rIns="0" bIns="0" rtlCol="0" anchor="t">
            <a:normAutofit/>
          </a:bodyPr>
          <a:lstStyle/>
          <a:p>
            <a:pPr marL="0" indent="0" algn="l">
              <a:lnSpc>
                <a:spcPts val="3680"/>
              </a:lnSpc>
              <a:buNone/>
            </a:pPr>
            <a:endParaRPr lang="en-US" sz="3200" dirty="0">
              <a:latin typeface="Avenir Next LT Pro" panose="020B0504020202020204" pitchFamily="34" charset="0"/>
            </a:endParaRPr>
          </a:p>
        </p:txBody>
      </p:sp>
      <p:sp>
        <p:nvSpPr>
          <p:cNvPr id="4" name="Shape 2"/>
          <p:cNvSpPr/>
          <p:nvPr/>
        </p:nvSpPr>
        <p:spPr>
          <a:xfrm>
            <a:off x="815962" y="1966429"/>
            <a:ext cx="4311583" cy="1306365"/>
          </a:xfrm>
          <a:prstGeom prst="roundRect">
            <a:avLst>
              <a:gd name="adj" fmla="val 7534"/>
            </a:avLst>
          </a:prstGeom>
          <a:solidFill>
            <a:srgbClr val="1B2F4A"/>
          </a:solidFill>
          <a:ln w="6350">
            <a:solidFill>
              <a:srgbClr val="2A4058"/>
            </a:solidFill>
            <a:prstDash val="solid"/>
          </a:ln>
        </p:spPr>
        <p:txBody>
          <a:bodyPr/>
          <a:lstStyle/>
          <a:p>
            <a:endParaRPr lang="en-US">
              <a:latin typeface="Avenir Next LT Pro" panose="020B0504020202020204" pitchFamily="34" charset="0"/>
            </a:endParaRPr>
          </a:p>
        </p:txBody>
      </p:sp>
      <p:sp>
        <p:nvSpPr>
          <p:cNvPr id="5" name="Text 3"/>
          <p:cNvSpPr/>
          <p:nvPr/>
        </p:nvSpPr>
        <p:spPr>
          <a:xfrm>
            <a:off x="1071024" y="2221492"/>
            <a:ext cx="3915501" cy="269243"/>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C8963E"/>
                </a:solidFill>
                <a:latin typeface="Avenir Next LT Pro" panose="020B0504020202020204" pitchFamily="34" charset="0"/>
                <a:ea typeface="IBM Plex Sans" pitchFamily="34" charset="-122"/>
                <a:cs typeface="IBM Plex Sans" pitchFamily="34" charset="-120"/>
              </a:rPr>
              <a:t>Shipping says</a:t>
            </a:r>
            <a:endParaRPr lang="en-US" sz="1600" dirty="0">
              <a:latin typeface="Avenir Next LT Pro" panose="020B0504020202020204" pitchFamily="34" charset="0"/>
            </a:endParaRPr>
          </a:p>
        </p:txBody>
      </p:sp>
      <p:sp>
        <p:nvSpPr>
          <p:cNvPr id="6" name="Text 4"/>
          <p:cNvSpPr/>
          <p:nvPr/>
        </p:nvSpPr>
        <p:spPr>
          <a:xfrm>
            <a:off x="1071024" y="2465335"/>
            <a:ext cx="3915501" cy="577796"/>
          </a:xfrm>
          <a:prstGeom prst="rect">
            <a:avLst/>
          </a:prstGeom>
          <a:noFill/>
          <a:ln/>
        </p:spPr>
        <p:txBody>
          <a:bodyPr wrap="square" lIns="0" tIns="0" rIns="0" bIns="0" rtlCol="0" anchor="t">
            <a:normAutofit/>
          </a:bodyPr>
          <a:lstStyle/>
          <a:p>
            <a:pPr marL="0" indent="0" algn="l">
              <a:lnSpc>
                <a:spcPts val="2175"/>
              </a:lnSpc>
              <a:buNone/>
            </a:pPr>
            <a:r>
              <a:rPr lang="en-US" sz="1500" dirty="0">
                <a:solidFill>
                  <a:srgbClr val="F7F6F1"/>
                </a:solidFill>
                <a:latin typeface="Avenir Next LT Pro" panose="020B0504020202020204" pitchFamily="34" charset="0"/>
                <a:ea typeface="IBM Plex Sans" pitchFamily="34" charset="-122"/>
                <a:cs typeface="IBM Plex Sans" pitchFamily="34" charset="-120"/>
              </a:rPr>
              <a:t>Three must be issued, because the banks require a full set of three originals.</a:t>
            </a:r>
            <a:endParaRPr lang="en-US" sz="1500" dirty="0">
              <a:latin typeface="Avenir Next LT Pro" panose="020B0504020202020204" pitchFamily="34" charset="0"/>
            </a:endParaRPr>
          </a:p>
        </p:txBody>
      </p:sp>
      <p:sp>
        <p:nvSpPr>
          <p:cNvPr id="7" name="Shape 5"/>
          <p:cNvSpPr/>
          <p:nvPr/>
        </p:nvSpPr>
        <p:spPr>
          <a:xfrm>
            <a:off x="7064322" y="1966429"/>
            <a:ext cx="4311583" cy="1306365"/>
          </a:xfrm>
          <a:prstGeom prst="roundRect">
            <a:avLst>
              <a:gd name="adj" fmla="val 7534"/>
            </a:avLst>
          </a:prstGeom>
          <a:solidFill>
            <a:srgbClr val="1B2F4A"/>
          </a:solidFill>
          <a:ln w="6350">
            <a:solidFill>
              <a:srgbClr val="2A4058"/>
            </a:solidFill>
            <a:prstDash val="solid"/>
          </a:ln>
        </p:spPr>
        <p:txBody>
          <a:bodyPr/>
          <a:lstStyle/>
          <a:p>
            <a:endParaRPr lang="en-US">
              <a:latin typeface="Avenir Next LT Pro" panose="020B0504020202020204" pitchFamily="34" charset="0"/>
            </a:endParaRPr>
          </a:p>
        </p:txBody>
      </p:sp>
      <p:sp>
        <p:nvSpPr>
          <p:cNvPr id="8" name="Text 6"/>
          <p:cNvSpPr/>
          <p:nvPr/>
        </p:nvSpPr>
        <p:spPr>
          <a:xfrm>
            <a:off x="7319384" y="2221492"/>
            <a:ext cx="3915501" cy="269243"/>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C8963E"/>
                </a:solidFill>
                <a:latin typeface="Avenir Next LT Pro" panose="020B0504020202020204" pitchFamily="34" charset="0"/>
                <a:ea typeface="IBM Plex Sans" pitchFamily="34" charset="-122"/>
                <a:cs typeface="IBM Plex Sans" pitchFamily="34" charset="-120"/>
              </a:rPr>
              <a:t>Banking says</a:t>
            </a:r>
            <a:endParaRPr lang="en-US" sz="1600" dirty="0">
              <a:latin typeface="Avenir Next LT Pro" panose="020B0504020202020204" pitchFamily="34" charset="0"/>
            </a:endParaRPr>
          </a:p>
        </p:txBody>
      </p:sp>
      <p:sp>
        <p:nvSpPr>
          <p:cNvPr id="9" name="Text 7"/>
          <p:cNvSpPr/>
          <p:nvPr/>
        </p:nvSpPr>
        <p:spPr>
          <a:xfrm>
            <a:off x="7319384" y="2465335"/>
            <a:ext cx="3915501" cy="577796"/>
          </a:xfrm>
          <a:prstGeom prst="rect">
            <a:avLst/>
          </a:prstGeom>
          <a:noFill/>
          <a:ln/>
        </p:spPr>
        <p:txBody>
          <a:bodyPr wrap="square" lIns="0" tIns="0" rIns="0" bIns="0" rtlCol="0" anchor="t">
            <a:normAutofit/>
          </a:bodyPr>
          <a:lstStyle/>
          <a:p>
            <a:pPr marL="0" indent="0" algn="l">
              <a:lnSpc>
                <a:spcPts val="2175"/>
              </a:lnSpc>
              <a:buNone/>
            </a:pPr>
            <a:r>
              <a:rPr lang="en-US" sz="1500" dirty="0">
                <a:solidFill>
                  <a:srgbClr val="F7F6F1"/>
                </a:solidFill>
                <a:latin typeface="Avenir Next LT Pro" panose="020B0504020202020204" pitchFamily="34" charset="0"/>
                <a:ea typeface="IBM Plex Sans" pitchFamily="34" charset="-122"/>
                <a:cs typeface="IBM Plex Sans" pitchFamily="34" charset="-120"/>
              </a:rPr>
              <a:t>Three must be required, because the carriers issue a set of three originals.</a:t>
            </a:r>
            <a:endParaRPr lang="en-US" sz="1500" dirty="0">
              <a:latin typeface="Avenir Next LT Pro" panose="020B0504020202020204" pitchFamily="34" charset="0"/>
            </a:endParaRPr>
          </a:p>
        </p:txBody>
      </p:sp>
      <p:pic>
        <p:nvPicPr>
          <p:cNvPr id="10" name="Image 0" descr="connector"/>
          <p:cNvPicPr>
            <a:picLocks noChangeAspect="1"/>
          </p:cNvPicPr>
          <p:nvPr/>
        </p:nvPicPr>
        <p:blipFill>
          <a:blip r:embed="rId3"/>
          <a:srcRect l="-25" r="-25"/>
          <a:stretch/>
        </p:blipFill>
        <p:spPr>
          <a:xfrm>
            <a:off x="5130719" y="2471254"/>
            <a:ext cx="1930360" cy="126933"/>
          </a:xfrm>
          <a:prstGeom prst="rect">
            <a:avLst/>
          </a:prstGeom>
        </p:spPr>
      </p:pic>
      <p:pic>
        <p:nvPicPr>
          <p:cNvPr id="11" name="Image 1" descr="connector"/>
          <p:cNvPicPr>
            <a:picLocks noChangeAspect="1"/>
          </p:cNvPicPr>
          <p:nvPr/>
        </p:nvPicPr>
        <p:blipFill>
          <a:blip r:embed="rId4"/>
          <a:srcRect l="-25" r="-25"/>
          <a:stretch/>
        </p:blipFill>
        <p:spPr>
          <a:xfrm>
            <a:off x="5130719" y="3360254"/>
            <a:ext cx="1930360" cy="126933"/>
          </a:xfrm>
          <a:prstGeom prst="rect">
            <a:avLst/>
          </a:prstGeom>
        </p:spPr>
      </p:pic>
      <p:sp>
        <p:nvSpPr>
          <p:cNvPr id="12" name="Shape 8"/>
          <p:cNvSpPr/>
          <p:nvPr/>
        </p:nvSpPr>
        <p:spPr>
          <a:xfrm>
            <a:off x="812787" y="4185687"/>
            <a:ext cx="10566360" cy="965079"/>
          </a:xfrm>
          <a:prstGeom prst="roundRect">
            <a:avLst>
              <a:gd name="adj" fmla="val 10528"/>
            </a:avLst>
          </a:prstGeom>
          <a:solidFill>
            <a:srgbClr val="1B3F38"/>
          </a:solidFill>
          <a:ln/>
        </p:spPr>
        <p:txBody>
          <a:bodyPr/>
          <a:lstStyle/>
          <a:p>
            <a:endParaRPr lang="en-US">
              <a:latin typeface="Avenir Next LT Pro" panose="020B0504020202020204" pitchFamily="34" charset="0"/>
            </a:endParaRPr>
          </a:p>
        </p:txBody>
      </p:sp>
      <p:pic>
        <p:nvPicPr>
          <p:cNvPr id="13" name="Image 2" descr="rect"/>
          <p:cNvPicPr>
            <a:picLocks noChangeAspect="1"/>
          </p:cNvPicPr>
          <p:nvPr/>
        </p:nvPicPr>
        <p:blipFill>
          <a:blip r:embed="rId5"/>
          <a:srcRect t="-7" b="-7"/>
          <a:stretch/>
        </p:blipFill>
        <p:spPr>
          <a:xfrm>
            <a:off x="1092146" y="4414259"/>
            <a:ext cx="50787" cy="507933"/>
          </a:xfrm>
          <a:prstGeom prst="rect">
            <a:avLst/>
          </a:prstGeom>
        </p:spPr>
      </p:pic>
      <p:sp>
        <p:nvSpPr>
          <p:cNvPr id="14" name="Text 9"/>
          <p:cNvSpPr/>
          <p:nvPr/>
        </p:nvSpPr>
        <p:spPr>
          <a:xfrm>
            <a:off x="1320719" y="4517044"/>
            <a:ext cx="9287441" cy="327698"/>
          </a:xfrm>
          <a:prstGeom prst="rect">
            <a:avLst/>
          </a:prstGeom>
          <a:noFill/>
          <a:ln/>
        </p:spPr>
        <p:txBody>
          <a:bodyPr wrap="square" lIns="0" tIns="0" rIns="0" bIns="0" rtlCol="0" anchor="t">
            <a:normAutofit/>
          </a:bodyPr>
          <a:lstStyle/>
          <a:p>
            <a:pPr marL="0" indent="0" algn="l">
              <a:lnSpc>
                <a:spcPts val="2380"/>
              </a:lnSpc>
              <a:buNone/>
            </a:pPr>
            <a:r>
              <a:rPr lang="en-US" sz="1700" dirty="0">
                <a:solidFill>
                  <a:srgbClr val="F7F6F1"/>
                </a:solidFill>
                <a:latin typeface="Avenir Next LT Pro" panose="020B0504020202020204" pitchFamily="34" charset="0"/>
                <a:ea typeface="IBM Plex Sans" pitchFamily="34" charset="-122"/>
                <a:cs typeface="IBM Plex Sans" pitchFamily="34" charset="-120"/>
              </a:rPr>
              <a:t>Neither rule requires it. UCP 600 Article 20(a) already permits a single original bill of lading.</a:t>
            </a:r>
            <a:endParaRPr lang="en-US" sz="1700" dirty="0">
              <a:latin typeface="Avenir Next LT Pro" panose="020B0504020202020204" pitchFamily="34" charset="0"/>
            </a:endParaRPr>
          </a:p>
        </p:txBody>
      </p:sp>
      <p:sp>
        <p:nvSpPr>
          <p:cNvPr id="15" name="Text 10"/>
          <p:cNvSpPr/>
          <p:nvPr/>
        </p:nvSpPr>
        <p:spPr>
          <a:xfrm>
            <a:off x="812787" y="6238204"/>
            <a:ext cx="7345799" cy="23877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FA6BC"/>
                </a:solidFill>
                <a:latin typeface="IBM Plex Sans" pitchFamily="34" charset="0"/>
                <a:ea typeface="IBM Plex Sans" pitchFamily="34" charset="-122"/>
                <a:cs typeface="IBM Plex Sans" pitchFamily="34" charset="-120"/>
              </a:rPr>
              <a:t>Source: Vincent O'Brien, "Single Original Bill of Lading Reform", Documentary Credit World, 12 Aug 2026.</a:t>
            </a:r>
            <a:endParaRPr lang="en-US" sz="1200" dirty="0"/>
          </a:p>
        </p:txBody>
      </p:sp>
      <p:sp>
        <p:nvSpPr>
          <p:cNvPr id="16" name="Text 11"/>
          <p:cNvSpPr/>
          <p:nvPr/>
        </p:nvSpPr>
        <p:spPr>
          <a:xfrm>
            <a:off x="11287730" y="6238204"/>
            <a:ext cx="142216" cy="23877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FA6BC"/>
                </a:solidFill>
                <a:latin typeface="IBM Plex Sans" pitchFamily="34" charset="0"/>
                <a:ea typeface="IBM Plex Sans" pitchFamily="34" charset="-122"/>
                <a:cs typeface="IBM Plex Sans" pitchFamily="34" charset="-120"/>
              </a:rPr>
              <a:t>3</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812787" y="812786"/>
            <a:ext cx="10883350" cy="492771"/>
          </a:xfrm>
          <a:prstGeom prst="rect">
            <a:avLst/>
          </a:prstGeom>
          <a:noFill/>
          <a:ln/>
        </p:spPr>
        <p:txBody>
          <a:bodyPr wrap="square" lIns="0" tIns="0" rIns="0" bIns="0" rtlCol="0" anchor="t">
            <a:normAutofit/>
          </a:bodyPr>
          <a:lstStyle/>
          <a:p>
            <a:pPr marL="0" indent="0" algn="l">
              <a:lnSpc>
                <a:spcPts val="3680"/>
              </a:lnSpc>
              <a:buNone/>
            </a:pPr>
            <a:r>
              <a:rPr lang="en-US" sz="3200" dirty="0">
                <a:latin typeface="Avenir Next LT Pro" panose="020B0504020202020204" pitchFamily="34" charset="0"/>
              </a:rPr>
              <a:t>State of Electronic Bills of Lading</a:t>
            </a:r>
          </a:p>
        </p:txBody>
      </p:sp>
      <p:sp>
        <p:nvSpPr>
          <p:cNvPr id="3" name="Text 1"/>
          <p:cNvSpPr/>
          <p:nvPr/>
        </p:nvSpPr>
        <p:spPr>
          <a:xfrm>
            <a:off x="812787" y="1610303"/>
            <a:ext cx="4970711" cy="269243"/>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2233A"/>
                </a:solidFill>
                <a:latin typeface="Avenir Next LT Pro" panose="020B0504020202020204" pitchFamily="34" charset="0"/>
                <a:ea typeface="IBM Plex Sans" pitchFamily="34" charset="-122"/>
                <a:cs typeface="IBM Plex Sans" pitchFamily="34" charset="-120"/>
              </a:rPr>
              <a:t>Electronic bills of lading in banking</a:t>
            </a:r>
            <a:endParaRPr lang="en-US" sz="1600" dirty="0">
              <a:latin typeface="Avenir Next LT Pro" panose="020B0504020202020204" pitchFamily="34" charset="0"/>
            </a:endParaRPr>
          </a:p>
        </p:txBody>
      </p:sp>
      <p:sp>
        <p:nvSpPr>
          <p:cNvPr id="4" name="Text 2"/>
          <p:cNvSpPr/>
          <p:nvPr/>
        </p:nvSpPr>
        <p:spPr>
          <a:xfrm>
            <a:off x="812787" y="1968433"/>
            <a:ext cx="4970711" cy="274288"/>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2E7D6F"/>
                </a:solidFill>
                <a:latin typeface="Avenir Next LT Pro" panose="020B0504020202020204" pitchFamily="34" charset="0"/>
                <a:ea typeface="IBM Plex Sans" pitchFamily="34" charset="-122"/>
                <a:cs typeface="IBM Plex Sans" pitchFamily="34" charset="-120"/>
              </a:rPr>
              <a:t>Awareness — 82.5%</a:t>
            </a:r>
            <a:endParaRPr lang="en-US" sz="1400" dirty="0">
              <a:latin typeface="Avenir Next LT Pro" panose="020B0504020202020204" pitchFamily="34" charset="0"/>
            </a:endParaRPr>
          </a:p>
        </p:txBody>
      </p:sp>
      <p:sp>
        <p:nvSpPr>
          <p:cNvPr id="5" name="Shape 3"/>
          <p:cNvSpPr/>
          <p:nvPr/>
        </p:nvSpPr>
        <p:spPr>
          <a:xfrm>
            <a:off x="812787" y="2331607"/>
            <a:ext cx="4444933" cy="279360"/>
          </a:xfrm>
          <a:prstGeom prst="roundRect">
            <a:avLst>
              <a:gd name="adj" fmla="val 18184"/>
            </a:avLst>
          </a:prstGeom>
          <a:solidFill>
            <a:srgbClr val="E5E2D8"/>
          </a:solidFill>
          <a:ln/>
        </p:spPr>
        <p:txBody>
          <a:bodyPr/>
          <a:lstStyle/>
          <a:p>
            <a:endParaRPr lang="en-US">
              <a:latin typeface="Avenir Next LT Pro" panose="020B0504020202020204" pitchFamily="34" charset="0"/>
            </a:endParaRPr>
          </a:p>
        </p:txBody>
      </p:sp>
      <p:sp>
        <p:nvSpPr>
          <p:cNvPr id="6" name="Shape 4"/>
          <p:cNvSpPr/>
          <p:nvPr/>
        </p:nvSpPr>
        <p:spPr>
          <a:xfrm>
            <a:off x="812787" y="2331607"/>
            <a:ext cx="3670287" cy="279360"/>
          </a:xfrm>
          <a:prstGeom prst="roundRect">
            <a:avLst>
              <a:gd name="adj" fmla="val 18184"/>
            </a:avLst>
          </a:prstGeom>
          <a:solidFill>
            <a:srgbClr val="2E7D6F"/>
          </a:solidFill>
          <a:ln/>
        </p:spPr>
        <p:txBody>
          <a:bodyPr/>
          <a:lstStyle/>
          <a:p>
            <a:endParaRPr lang="en-US">
              <a:latin typeface="Avenir Next LT Pro" panose="020B0504020202020204" pitchFamily="34" charset="0"/>
            </a:endParaRPr>
          </a:p>
        </p:txBody>
      </p:sp>
      <p:sp>
        <p:nvSpPr>
          <p:cNvPr id="7" name="Text 5"/>
          <p:cNvSpPr/>
          <p:nvPr/>
        </p:nvSpPr>
        <p:spPr>
          <a:xfrm>
            <a:off x="812787" y="2725254"/>
            <a:ext cx="4970711" cy="274288"/>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A32F2A"/>
                </a:solidFill>
                <a:latin typeface="Avenir Next LT Pro" panose="020B0504020202020204" pitchFamily="34" charset="0"/>
                <a:ea typeface="IBM Plex Sans" pitchFamily="34" charset="-122"/>
                <a:cs typeface="IBM Plex Sans" pitchFamily="34" charset="-120"/>
              </a:rPr>
              <a:t>Adoption — 21.1%</a:t>
            </a:r>
            <a:endParaRPr lang="en-US" sz="1400" dirty="0">
              <a:latin typeface="Avenir Next LT Pro" panose="020B0504020202020204" pitchFamily="34" charset="0"/>
            </a:endParaRPr>
          </a:p>
        </p:txBody>
      </p:sp>
      <p:sp>
        <p:nvSpPr>
          <p:cNvPr id="8" name="Shape 6"/>
          <p:cNvSpPr/>
          <p:nvPr/>
        </p:nvSpPr>
        <p:spPr>
          <a:xfrm>
            <a:off x="812787" y="3088427"/>
            <a:ext cx="4444933" cy="279360"/>
          </a:xfrm>
          <a:prstGeom prst="roundRect">
            <a:avLst>
              <a:gd name="adj" fmla="val 18184"/>
            </a:avLst>
          </a:prstGeom>
          <a:solidFill>
            <a:srgbClr val="E5E2D8"/>
          </a:solidFill>
          <a:ln/>
        </p:spPr>
        <p:txBody>
          <a:bodyPr/>
          <a:lstStyle/>
          <a:p>
            <a:endParaRPr lang="en-US">
              <a:latin typeface="Avenir Next LT Pro" panose="020B0504020202020204" pitchFamily="34" charset="0"/>
            </a:endParaRPr>
          </a:p>
        </p:txBody>
      </p:sp>
      <p:sp>
        <p:nvSpPr>
          <p:cNvPr id="9" name="Shape 7"/>
          <p:cNvSpPr/>
          <p:nvPr/>
        </p:nvSpPr>
        <p:spPr>
          <a:xfrm>
            <a:off x="812787" y="3088427"/>
            <a:ext cx="939787" cy="279360"/>
          </a:xfrm>
          <a:prstGeom prst="roundRect">
            <a:avLst>
              <a:gd name="adj" fmla="val 18184"/>
            </a:avLst>
          </a:prstGeom>
          <a:solidFill>
            <a:srgbClr val="A32F2A"/>
          </a:solidFill>
          <a:ln/>
        </p:spPr>
        <p:txBody>
          <a:bodyPr/>
          <a:lstStyle/>
          <a:p>
            <a:endParaRPr lang="en-US">
              <a:latin typeface="Avenir Next LT Pro" panose="020B0504020202020204" pitchFamily="34" charset="0"/>
            </a:endParaRPr>
          </a:p>
        </p:txBody>
      </p:sp>
      <p:sp>
        <p:nvSpPr>
          <p:cNvPr id="10" name="Text 8"/>
          <p:cNvSpPr/>
          <p:nvPr/>
        </p:nvSpPr>
        <p:spPr>
          <a:xfrm>
            <a:off x="812787" y="3482074"/>
            <a:ext cx="4578281" cy="504072"/>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568"/>
                </a:solidFill>
                <a:latin typeface="Avenir Next LT Pro" panose="020B0504020202020204" pitchFamily="34" charset="0"/>
                <a:ea typeface="IBM Plex Sans" pitchFamily="34" charset="-122"/>
                <a:cs typeface="IBM Plex Sans" pitchFamily="34" charset="-120"/>
              </a:rPr>
              <a:t>Terminals and carriers are already above 73%. The gap sits where the money moves.</a:t>
            </a:r>
            <a:endParaRPr lang="en-US" sz="1300" dirty="0">
              <a:latin typeface="Avenir Next LT Pro" panose="020B0504020202020204" pitchFamily="34" charset="0"/>
            </a:endParaRPr>
          </a:p>
        </p:txBody>
      </p:sp>
      <p:sp>
        <p:nvSpPr>
          <p:cNvPr id="11" name="Text 9"/>
          <p:cNvSpPr/>
          <p:nvPr/>
        </p:nvSpPr>
        <p:spPr>
          <a:xfrm>
            <a:off x="6095866" y="1610303"/>
            <a:ext cx="5441779" cy="269243"/>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2233A"/>
                </a:solidFill>
                <a:latin typeface="Avenir Next LT Pro" panose="020B0504020202020204" pitchFamily="34" charset="0"/>
                <a:ea typeface="IBM Plex Sans" pitchFamily="34" charset="-122"/>
                <a:cs typeface="IBM Plex Sans" pitchFamily="34" charset="-120"/>
              </a:rPr>
              <a:t>Where Hong Kong law stands</a:t>
            </a:r>
            <a:endParaRPr lang="en-US" sz="1600" dirty="0">
              <a:latin typeface="Avenir Next LT Pro" panose="020B0504020202020204" pitchFamily="34" charset="0"/>
            </a:endParaRPr>
          </a:p>
        </p:txBody>
      </p:sp>
      <p:graphicFrame>
        <p:nvGraphicFramePr>
          <p:cNvPr id="12" name="Table 0"/>
          <p:cNvGraphicFramePr>
            <a:graphicFrameLocks noGrp="1"/>
          </p:cNvGraphicFramePr>
          <p:nvPr>
            <p:extLst>
              <p:ext uri="{D42A27DB-BD31-4B8C-83A1-F6EECF244321}">
                <p14:modId xmlns:p14="http://schemas.microsoft.com/office/powerpoint/2010/main" val="1556840637"/>
              </p:ext>
            </p:extLst>
          </p:nvPr>
        </p:nvGraphicFramePr>
        <p:xfrm>
          <a:off x="6095866" y="1981079"/>
          <a:ext cx="5283281" cy="2469371"/>
        </p:xfrm>
        <a:graphic>
          <a:graphicData uri="http://schemas.openxmlformats.org/drawingml/2006/table">
            <a:tbl>
              <a:tblPr/>
              <a:tblGrid>
                <a:gridCol w="1584984">
                  <a:extLst>
                    <a:ext uri="{9D8B030D-6E8A-4147-A177-3AD203B41FA5}">
                      <a16:colId xmlns:a16="http://schemas.microsoft.com/office/drawing/2014/main" val="20000"/>
                    </a:ext>
                  </a:extLst>
                </a:gridCol>
                <a:gridCol w="3698297">
                  <a:extLst>
                    <a:ext uri="{9D8B030D-6E8A-4147-A177-3AD203B41FA5}">
                      <a16:colId xmlns:a16="http://schemas.microsoft.com/office/drawing/2014/main" val="20001"/>
                    </a:ext>
                  </a:extLst>
                </a:gridCol>
              </a:tblGrid>
              <a:tr h="355237">
                <a:tc>
                  <a:txBody>
                    <a:bodyPr/>
                    <a:lstStyle/>
                    <a:p>
                      <a:pPr marL="0" indent="0">
                        <a:lnSpc>
                          <a:spcPts val="1820"/>
                        </a:lnSpc>
                        <a:buNone/>
                      </a:pPr>
                      <a:r>
                        <a:rPr lang="en-US" sz="1300" b="1" dirty="0">
                          <a:solidFill>
                            <a:srgbClr val="12233A"/>
                          </a:solidFill>
                          <a:latin typeface="Avenir Next LT Pro" panose="020B0504020202020204" pitchFamily="34" charset="0"/>
                          <a:ea typeface="IBM Plex Sans" pitchFamily="34" charset="-122"/>
                          <a:cs typeface="IBM Plex Sans" pitchFamily="34" charset="-120"/>
                        </a:rPr>
                        <a:t>When</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solidFill>
                      <a:srgbClr val="EFEDE5"/>
                    </a:solidFill>
                  </a:tcPr>
                </a:tc>
                <a:tc>
                  <a:txBody>
                    <a:bodyPr/>
                    <a:lstStyle/>
                    <a:p>
                      <a:pPr marL="0" indent="0">
                        <a:lnSpc>
                          <a:spcPts val="1820"/>
                        </a:lnSpc>
                        <a:buNone/>
                      </a:pPr>
                      <a:r>
                        <a:rPr lang="en-US" sz="1300" b="1" dirty="0">
                          <a:solidFill>
                            <a:srgbClr val="12233A"/>
                          </a:solidFill>
                          <a:latin typeface="Avenir Next LT Pro" panose="020B0504020202020204" pitchFamily="34" charset="0"/>
                          <a:ea typeface="IBM Plex Sans" pitchFamily="34" charset="-122"/>
                          <a:cs typeface="IBM Plex Sans" pitchFamily="34" charset="-120"/>
                        </a:rPr>
                        <a:t>What happens</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solidFill>
                      <a:srgbClr val="EFEDE5"/>
                    </a:solidFill>
                  </a:tcPr>
                </a:tc>
                <a:extLst>
                  <a:ext uri="{0D108BD9-81ED-4DB2-BD59-A6C34878D82A}">
                    <a16:rowId xmlns:a16="http://schemas.microsoft.com/office/drawing/2014/main" val="10000"/>
                  </a:ext>
                </a:extLst>
              </a:tr>
              <a:tr h="586299">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Dec 2025</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tcPr>
                </a:tc>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Consultation opens on amending the Electronic Transactions Ordinance</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tcPr>
                </a:tc>
                <a:extLst>
                  <a:ext uri="{0D108BD9-81ED-4DB2-BD59-A6C34878D82A}">
                    <a16:rowId xmlns:a16="http://schemas.microsoft.com/office/drawing/2014/main" val="10001"/>
                  </a:ext>
                </a:extLst>
              </a:tr>
              <a:tr h="355237">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Mar 2026</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tcPr>
                </a:tc>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Consultation closes</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tcPr>
                </a:tc>
                <a:extLst>
                  <a:ext uri="{0D108BD9-81ED-4DB2-BD59-A6C34878D82A}">
                    <a16:rowId xmlns:a16="http://schemas.microsoft.com/office/drawing/2014/main" val="10002"/>
                  </a:ext>
                </a:extLst>
              </a:tr>
              <a:tr h="586299">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May 2026</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tcPr>
                </a:tc>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Mainland's amended Maritime Code takes effect</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tcPr>
                </a:tc>
                <a:extLst>
                  <a:ext uri="{0D108BD9-81ED-4DB2-BD59-A6C34878D82A}">
                    <a16:rowId xmlns:a16="http://schemas.microsoft.com/office/drawing/2014/main" val="10003"/>
                  </a:ext>
                </a:extLst>
              </a:tr>
              <a:tr h="586299">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2027–2036</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solidFill>
                      <a:srgbClr val="F4EEDF"/>
                    </a:solidFill>
                  </a:tcPr>
                </a:tc>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Est. HK$34.9bn net industry savings once digitalised</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solidFill>
                      <a:srgbClr val="F4EEDF"/>
                    </a:solidFill>
                  </a:tcPr>
                </a:tc>
                <a:extLst>
                  <a:ext uri="{0D108BD9-81ED-4DB2-BD59-A6C34878D82A}">
                    <a16:rowId xmlns:a16="http://schemas.microsoft.com/office/drawing/2014/main" val="10004"/>
                  </a:ext>
                </a:extLst>
              </a:tr>
            </a:tbl>
          </a:graphicData>
        </a:graphic>
      </p:graphicFrame>
      <p:sp>
        <p:nvSpPr>
          <p:cNvPr id="13" name="Text 10"/>
          <p:cNvSpPr/>
          <p:nvPr/>
        </p:nvSpPr>
        <p:spPr>
          <a:xfrm>
            <a:off x="6095866" y="4590297"/>
            <a:ext cx="5441779" cy="504072"/>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568"/>
                </a:solidFill>
                <a:latin typeface="Avenir Next LT Pro" panose="020B0504020202020204" pitchFamily="34" charset="0"/>
                <a:ea typeface="IBM Plex Sans" pitchFamily="34" charset="-122"/>
                <a:cs typeface="IBM Plex Sans" pitchFamily="34" charset="-120"/>
              </a:rPr>
              <a:t>Cross-border gap: the proposal does not yet cover records recognised under other jurisdictions' laws.</a:t>
            </a:r>
            <a:endParaRPr lang="en-US" sz="1300" dirty="0">
              <a:latin typeface="Avenir Next LT Pro" panose="020B0504020202020204" pitchFamily="34" charset="0"/>
            </a:endParaRPr>
          </a:p>
        </p:txBody>
      </p:sp>
      <p:sp>
        <p:nvSpPr>
          <p:cNvPr id="14" name="Text 11"/>
          <p:cNvSpPr/>
          <p:nvPr/>
        </p:nvSpPr>
        <p:spPr>
          <a:xfrm>
            <a:off x="812787" y="6238202"/>
            <a:ext cx="7445916" cy="23877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A7179"/>
                </a:solidFill>
                <a:latin typeface="IBM Plex Sans" pitchFamily="34" charset="0"/>
                <a:ea typeface="IBM Plex Sans" pitchFamily="34" charset="-122"/>
                <a:cs typeface="IBM Plex Sans" pitchFamily="34" charset="-120"/>
              </a:rPr>
              <a:t>Sources: ICC UAE / FIT Alliance eBL survey; HK Commerce and Economic Development Bureau, Apr 2026.</a:t>
            </a:r>
            <a:endParaRPr lang="en-US" sz="1200" dirty="0"/>
          </a:p>
        </p:txBody>
      </p:sp>
      <p:sp>
        <p:nvSpPr>
          <p:cNvPr id="15" name="Text 12"/>
          <p:cNvSpPr/>
          <p:nvPr/>
        </p:nvSpPr>
        <p:spPr>
          <a:xfrm>
            <a:off x="11287730" y="6238202"/>
            <a:ext cx="142216" cy="23877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A7179"/>
                </a:solidFill>
                <a:latin typeface="IBM Plex Sans" pitchFamily="34" charset="0"/>
                <a:ea typeface="IBM Plex Sans" pitchFamily="34" charset="-122"/>
                <a:cs typeface="IBM Plex Sans" pitchFamily="34" charset="-120"/>
              </a:rPr>
              <a:t>4</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812787" y="812788"/>
            <a:ext cx="10883350" cy="238771"/>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C8963E"/>
                </a:solidFill>
                <a:latin typeface="IBM Plex Sans" pitchFamily="34" charset="0"/>
                <a:ea typeface="IBM Plex Sans" pitchFamily="34" charset="-122"/>
                <a:cs typeface="IBM Plex Sans" pitchFamily="34" charset="-120"/>
              </a:rPr>
              <a:t>28 FEBRUARY – 17 SEPTEMBER 2026</a:t>
            </a:r>
            <a:endParaRPr lang="en-US" sz="1200" dirty="0"/>
          </a:p>
        </p:txBody>
      </p:sp>
      <p:sp>
        <p:nvSpPr>
          <p:cNvPr id="3" name="Text 1"/>
          <p:cNvSpPr/>
          <p:nvPr/>
        </p:nvSpPr>
        <p:spPr>
          <a:xfrm>
            <a:off x="812787" y="1115017"/>
            <a:ext cx="10883350" cy="492771"/>
          </a:xfrm>
          <a:prstGeom prst="rect">
            <a:avLst/>
          </a:prstGeom>
          <a:noFill/>
          <a:ln/>
        </p:spPr>
        <p:txBody>
          <a:bodyPr wrap="square" lIns="0" tIns="0" rIns="0" bIns="0" rtlCol="0" anchor="t">
            <a:normAutofit/>
          </a:bodyPr>
          <a:lstStyle/>
          <a:p>
            <a:pPr marL="0" indent="0" algn="l">
              <a:lnSpc>
                <a:spcPts val="3680"/>
              </a:lnSpc>
              <a:buNone/>
            </a:pPr>
            <a:r>
              <a:rPr lang="en-US" sz="3200" dirty="0">
                <a:solidFill>
                  <a:srgbClr val="F7F6F1"/>
                </a:solidFill>
                <a:latin typeface="Avenir Next LT Pro Light" panose="020B0304020202020204" pitchFamily="34" charset="0"/>
                <a:ea typeface="Source Serif 4" pitchFamily="34" charset="-122"/>
                <a:cs typeface="Source Serif 4" pitchFamily="34" charset="-120"/>
              </a:rPr>
              <a:t>Key Facts and Figures</a:t>
            </a:r>
            <a:endParaRPr lang="en-US" sz="3200" dirty="0"/>
          </a:p>
        </p:txBody>
      </p:sp>
      <p:sp>
        <p:nvSpPr>
          <p:cNvPr id="4" name="Shape 2"/>
          <p:cNvSpPr/>
          <p:nvPr/>
        </p:nvSpPr>
        <p:spPr>
          <a:xfrm>
            <a:off x="815962" y="1890350"/>
            <a:ext cx="3397223" cy="1631398"/>
          </a:xfrm>
          <a:prstGeom prst="roundRect">
            <a:avLst>
              <a:gd name="adj" fmla="val 6033"/>
            </a:avLst>
          </a:prstGeom>
          <a:solidFill>
            <a:srgbClr val="1B2F4A"/>
          </a:solidFill>
          <a:ln w="6350">
            <a:solidFill>
              <a:srgbClr val="2A4058"/>
            </a:solidFill>
            <a:prstDash val="solid"/>
          </a:ln>
        </p:spPr>
        <p:txBody>
          <a:bodyPr/>
          <a:lstStyle/>
          <a:p>
            <a:endParaRPr lang="en-US"/>
          </a:p>
        </p:txBody>
      </p:sp>
      <p:sp>
        <p:nvSpPr>
          <p:cNvPr id="5" name="Text 3"/>
          <p:cNvSpPr/>
          <p:nvPr/>
        </p:nvSpPr>
        <p:spPr>
          <a:xfrm>
            <a:off x="1020238" y="2094626"/>
            <a:ext cx="3078331" cy="472456"/>
          </a:xfrm>
          <a:prstGeom prst="rect">
            <a:avLst/>
          </a:prstGeom>
          <a:noFill/>
          <a:ln/>
        </p:spPr>
        <p:txBody>
          <a:bodyPr wrap="square" lIns="0" tIns="0" rIns="0" bIns="0" rtlCol="0" anchor="t">
            <a:normAutofit/>
          </a:bodyPr>
          <a:lstStyle/>
          <a:p>
            <a:pPr marL="0" indent="0" algn="l">
              <a:lnSpc>
                <a:spcPts val="3520"/>
              </a:lnSpc>
              <a:buNone/>
            </a:pPr>
            <a:r>
              <a:rPr lang="en-US" sz="3200" b="1" dirty="0">
                <a:solidFill>
                  <a:srgbClr val="C8963E"/>
                </a:solidFill>
                <a:latin typeface="Avenir Next LT Pro Light" panose="020B0304020202020204" pitchFamily="34" charset="0"/>
                <a:ea typeface="Source Serif 4" pitchFamily="34" charset="-122"/>
                <a:cs typeface="Source Serif 4" pitchFamily="34" charset="-120"/>
              </a:rPr>
              <a:t>$105.83</a:t>
            </a:r>
            <a:endParaRPr lang="en-US" sz="3200" dirty="0"/>
          </a:p>
        </p:txBody>
      </p:sp>
      <p:sp>
        <p:nvSpPr>
          <p:cNvPr id="6" name="Text 4"/>
          <p:cNvSpPr/>
          <p:nvPr/>
        </p:nvSpPr>
        <p:spPr>
          <a:xfrm>
            <a:off x="1020238" y="2605115"/>
            <a:ext cx="3078331" cy="247583"/>
          </a:xfrm>
          <a:prstGeom prst="rect">
            <a:avLst/>
          </a:prstGeom>
          <a:noFill/>
          <a:ln/>
        </p:spPr>
        <p:txBody>
          <a:bodyPr wrap="square" lIns="0" tIns="0" rIns="0" bIns="0" rtlCol="0" anchor="t">
            <a:normAutofit/>
          </a:bodyPr>
          <a:lstStyle/>
          <a:p>
            <a:pPr marL="0" indent="0" algn="l">
              <a:lnSpc>
                <a:spcPts val="1750"/>
              </a:lnSpc>
              <a:buNone/>
            </a:pPr>
            <a:r>
              <a:rPr lang="en-US" sz="1400" b="1" dirty="0">
                <a:solidFill>
                  <a:srgbClr val="F7F6F1"/>
                </a:solidFill>
                <a:latin typeface="IBM Plex Sans" pitchFamily="34" charset="0"/>
                <a:ea typeface="IBM Plex Sans" pitchFamily="34" charset="-122"/>
                <a:cs typeface="IBM Plex Sans" pitchFamily="34" charset="-120"/>
              </a:rPr>
              <a:t>Brent, 16 September close</a:t>
            </a:r>
            <a:endParaRPr lang="en-US" sz="1400" dirty="0"/>
          </a:p>
        </p:txBody>
      </p:sp>
      <p:sp>
        <p:nvSpPr>
          <p:cNvPr id="7" name="Text 5"/>
          <p:cNvSpPr/>
          <p:nvPr/>
        </p:nvSpPr>
        <p:spPr>
          <a:xfrm>
            <a:off x="1020238" y="2890732"/>
            <a:ext cx="3078331" cy="23877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BFD0DE"/>
                </a:solidFill>
                <a:latin typeface="IBM Plex Sans" pitchFamily="34" charset="0"/>
                <a:ea typeface="IBM Plex Sans" pitchFamily="34" charset="-122"/>
                <a:cs typeface="IBM Plex Sans" pitchFamily="34" charset="-120"/>
              </a:rPr>
              <a:t>About $72 before the war; peaked at $119</a:t>
            </a:r>
            <a:endParaRPr lang="en-US" sz="1200" dirty="0"/>
          </a:p>
        </p:txBody>
      </p:sp>
      <p:sp>
        <p:nvSpPr>
          <p:cNvPr id="8" name="Shape 6"/>
          <p:cNvSpPr/>
          <p:nvPr/>
        </p:nvSpPr>
        <p:spPr>
          <a:xfrm>
            <a:off x="4397321" y="1890350"/>
            <a:ext cx="3397223" cy="1631398"/>
          </a:xfrm>
          <a:prstGeom prst="roundRect">
            <a:avLst>
              <a:gd name="adj" fmla="val 6033"/>
            </a:avLst>
          </a:prstGeom>
          <a:solidFill>
            <a:srgbClr val="1B2F4A"/>
          </a:solidFill>
          <a:ln w="6350">
            <a:solidFill>
              <a:srgbClr val="2A4058"/>
            </a:solidFill>
            <a:prstDash val="solid"/>
          </a:ln>
        </p:spPr>
        <p:txBody>
          <a:bodyPr/>
          <a:lstStyle/>
          <a:p>
            <a:endParaRPr lang="en-US"/>
          </a:p>
        </p:txBody>
      </p:sp>
      <p:sp>
        <p:nvSpPr>
          <p:cNvPr id="9" name="Text 7"/>
          <p:cNvSpPr/>
          <p:nvPr/>
        </p:nvSpPr>
        <p:spPr>
          <a:xfrm>
            <a:off x="4601597" y="2094626"/>
            <a:ext cx="3078331" cy="472456"/>
          </a:xfrm>
          <a:prstGeom prst="rect">
            <a:avLst/>
          </a:prstGeom>
          <a:noFill/>
          <a:ln/>
        </p:spPr>
        <p:txBody>
          <a:bodyPr wrap="square" lIns="0" tIns="0" rIns="0" bIns="0" rtlCol="0" anchor="t">
            <a:normAutofit/>
          </a:bodyPr>
          <a:lstStyle/>
          <a:p>
            <a:pPr marL="0" indent="0" algn="l">
              <a:lnSpc>
                <a:spcPts val="3520"/>
              </a:lnSpc>
              <a:buNone/>
            </a:pPr>
            <a:r>
              <a:rPr lang="en-US" sz="3200" b="1" dirty="0">
                <a:solidFill>
                  <a:srgbClr val="C8963E"/>
                </a:solidFill>
                <a:latin typeface="Avenir Next LT Pro Light" panose="020B0304020202020204" pitchFamily="34" charset="0"/>
                <a:ea typeface="Source Serif 4" pitchFamily="34" charset="-122"/>
                <a:cs typeface="Source Serif 4" pitchFamily="34" charset="-120"/>
              </a:rPr>
              <a:t>1.3%</a:t>
            </a:r>
            <a:endParaRPr lang="en-US" sz="3200" dirty="0"/>
          </a:p>
        </p:txBody>
      </p:sp>
      <p:sp>
        <p:nvSpPr>
          <p:cNvPr id="10" name="Text 8"/>
          <p:cNvSpPr/>
          <p:nvPr/>
        </p:nvSpPr>
        <p:spPr>
          <a:xfrm>
            <a:off x="4601597" y="2605115"/>
            <a:ext cx="3078331" cy="247583"/>
          </a:xfrm>
          <a:prstGeom prst="rect">
            <a:avLst/>
          </a:prstGeom>
          <a:noFill/>
          <a:ln/>
        </p:spPr>
        <p:txBody>
          <a:bodyPr wrap="square" lIns="0" tIns="0" rIns="0" bIns="0" rtlCol="0" anchor="t">
            <a:normAutofit/>
          </a:bodyPr>
          <a:lstStyle/>
          <a:p>
            <a:pPr marL="0" indent="0" algn="l">
              <a:lnSpc>
                <a:spcPts val="1750"/>
              </a:lnSpc>
              <a:buNone/>
            </a:pPr>
            <a:r>
              <a:rPr lang="en-US" sz="1400" b="1" dirty="0">
                <a:solidFill>
                  <a:srgbClr val="F7F6F1"/>
                </a:solidFill>
                <a:latin typeface="IBM Plex Sans" pitchFamily="34" charset="0"/>
                <a:ea typeface="IBM Plex Sans" pitchFamily="34" charset="-122"/>
                <a:cs typeface="IBM Plex Sans" pitchFamily="34" charset="-120"/>
              </a:rPr>
              <a:t>GCC growth forecast, 2026</a:t>
            </a:r>
            <a:endParaRPr lang="en-US" sz="1400" dirty="0"/>
          </a:p>
        </p:txBody>
      </p:sp>
      <p:sp>
        <p:nvSpPr>
          <p:cNvPr id="11" name="Text 9"/>
          <p:cNvSpPr/>
          <p:nvPr/>
        </p:nvSpPr>
        <p:spPr>
          <a:xfrm>
            <a:off x="4601597" y="2890732"/>
            <a:ext cx="3078331" cy="23877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BFD0DE"/>
                </a:solidFill>
                <a:latin typeface="IBM Plex Sans" pitchFamily="34" charset="0"/>
                <a:ea typeface="IBM Plex Sans" pitchFamily="34" charset="-122"/>
                <a:cs typeface="IBM Plex Sans" pitchFamily="34" charset="-120"/>
              </a:rPr>
              <a:t>World Bank, cut from 4.4%</a:t>
            </a:r>
            <a:endParaRPr lang="en-US" sz="1200" dirty="0"/>
          </a:p>
        </p:txBody>
      </p:sp>
      <p:sp>
        <p:nvSpPr>
          <p:cNvPr id="12" name="Shape 10"/>
          <p:cNvSpPr/>
          <p:nvPr/>
        </p:nvSpPr>
        <p:spPr>
          <a:xfrm>
            <a:off x="7978681" y="1890350"/>
            <a:ext cx="3397223" cy="1631398"/>
          </a:xfrm>
          <a:prstGeom prst="roundRect">
            <a:avLst>
              <a:gd name="adj" fmla="val 6033"/>
            </a:avLst>
          </a:prstGeom>
          <a:solidFill>
            <a:srgbClr val="1B2F4A"/>
          </a:solidFill>
          <a:ln w="6350">
            <a:solidFill>
              <a:srgbClr val="2A4058"/>
            </a:solidFill>
            <a:prstDash val="solid"/>
          </a:ln>
        </p:spPr>
        <p:txBody>
          <a:bodyPr/>
          <a:lstStyle/>
          <a:p>
            <a:endParaRPr lang="en-US"/>
          </a:p>
        </p:txBody>
      </p:sp>
      <p:sp>
        <p:nvSpPr>
          <p:cNvPr id="13" name="Text 11"/>
          <p:cNvSpPr/>
          <p:nvPr/>
        </p:nvSpPr>
        <p:spPr>
          <a:xfrm>
            <a:off x="8182957" y="2094626"/>
            <a:ext cx="3078331" cy="472456"/>
          </a:xfrm>
          <a:prstGeom prst="rect">
            <a:avLst/>
          </a:prstGeom>
          <a:noFill/>
          <a:ln/>
        </p:spPr>
        <p:txBody>
          <a:bodyPr wrap="square" lIns="0" tIns="0" rIns="0" bIns="0" rtlCol="0" anchor="t">
            <a:normAutofit/>
          </a:bodyPr>
          <a:lstStyle/>
          <a:p>
            <a:pPr marL="0" indent="0" algn="l">
              <a:lnSpc>
                <a:spcPts val="3520"/>
              </a:lnSpc>
              <a:buNone/>
            </a:pPr>
            <a:r>
              <a:rPr lang="en-US" sz="3200" b="1" dirty="0">
                <a:solidFill>
                  <a:srgbClr val="E8A09B"/>
                </a:solidFill>
                <a:latin typeface="Avenir Next LT Pro Light" panose="020B0304020202020204" pitchFamily="34" charset="0"/>
                <a:ea typeface="Source Serif 4" pitchFamily="34" charset="-122"/>
                <a:cs typeface="Source Serif 4" pitchFamily="34" charset="-120"/>
              </a:rPr>
              <a:t>−90.1%</a:t>
            </a:r>
            <a:endParaRPr lang="en-US" sz="3200" dirty="0"/>
          </a:p>
        </p:txBody>
      </p:sp>
      <p:sp>
        <p:nvSpPr>
          <p:cNvPr id="14" name="Text 12"/>
          <p:cNvSpPr/>
          <p:nvPr/>
        </p:nvSpPr>
        <p:spPr>
          <a:xfrm>
            <a:off x="8182957" y="2605115"/>
            <a:ext cx="3078331" cy="247583"/>
          </a:xfrm>
          <a:prstGeom prst="rect">
            <a:avLst/>
          </a:prstGeom>
          <a:noFill/>
          <a:ln/>
        </p:spPr>
        <p:txBody>
          <a:bodyPr wrap="square" lIns="0" tIns="0" rIns="0" bIns="0" rtlCol="0" anchor="t">
            <a:normAutofit/>
          </a:bodyPr>
          <a:lstStyle/>
          <a:p>
            <a:pPr marL="0" indent="0" algn="l">
              <a:lnSpc>
                <a:spcPts val="1750"/>
              </a:lnSpc>
              <a:buNone/>
            </a:pPr>
            <a:r>
              <a:rPr lang="en-US" sz="1400" b="1" dirty="0">
                <a:solidFill>
                  <a:srgbClr val="F7F6F1"/>
                </a:solidFill>
                <a:latin typeface="IBM Plex Sans" pitchFamily="34" charset="0"/>
                <a:ea typeface="IBM Plex Sans" pitchFamily="34" charset="-122"/>
                <a:cs typeface="IBM Plex Sans" pitchFamily="34" charset="-120"/>
              </a:rPr>
              <a:t>Jebel Ali volumes, Q2</a:t>
            </a:r>
            <a:endParaRPr lang="en-US" sz="1400" dirty="0"/>
          </a:p>
        </p:txBody>
      </p:sp>
      <p:sp>
        <p:nvSpPr>
          <p:cNvPr id="15" name="Text 13"/>
          <p:cNvSpPr/>
          <p:nvPr/>
        </p:nvSpPr>
        <p:spPr>
          <a:xfrm>
            <a:off x="8182957" y="2890732"/>
            <a:ext cx="3078331" cy="23877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BFD0DE"/>
                </a:solidFill>
                <a:latin typeface="IBM Plex Sans" pitchFamily="34" charset="0"/>
                <a:ea typeface="IBM Plex Sans" pitchFamily="34" charset="-122"/>
                <a:cs typeface="IBM Plex Sans" pitchFamily="34" charset="-120"/>
              </a:rPr>
              <a:t>374k TEU against 3.8m a year earlier</a:t>
            </a:r>
            <a:endParaRPr lang="en-US" sz="1200" dirty="0"/>
          </a:p>
        </p:txBody>
      </p:sp>
      <p:sp>
        <p:nvSpPr>
          <p:cNvPr id="16" name="Shape 14"/>
          <p:cNvSpPr/>
          <p:nvPr/>
        </p:nvSpPr>
        <p:spPr>
          <a:xfrm>
            <a:off x="815962" y="3705885"/>
            <a:ext cx="3397223" cy="1631398"/>
          </a:xfrm>
          <a:prstGeom prst="roundRect">
            <a:avLst>
              <a:gd name="adj" fmla="val 6033"/>
            </a:avLst>
          </a:prstGeom>
          <a:solidFill>
            <a:srgbClr val="1B2F4A"/>
          </a:solidFill>
          <a:ln w="6350">
            <a:solidFill>
              <a:srgbClr val="2A4058"/>
            </a:solidFill>
            <a:prstDash val="solid"/>
          </a:ln>
        </p:spPr>
        <p:txBody>
          <a:bodyPr/>
          <a:lstStyle/>
          <a:p>
            <a:endParaRPr lang="en-US"/>
          </a:p>
        </p:txBody>
      </p:sp>
      <p:sp>
        <p:nvSpPr>
          <p:cNvPr id="17" name="Text 15"/>
          <p:cNvSpPr/>
          <p:nvPr/>
        </p:nvSpPr>
        <p:spPr>
          <a:xfrm>
            <a:off x="1020238" y="3910161"/>
            <a:ext cx="3078331" cy="472456"/>
          </a:xfrm>
          <a:prstGeom prst="rect">
            <a:avLst/>
          </a:prstGeom>
          <a:noFill/>
          <a:ln/>
        </p:spPr>
        <p:txBody>
          <a:bodyPr wrap="square" lIns="0" tIns="0" rIns="0" bIns="0" rtlCol="0" anchor="t">
            <a:normAutofit/>
          </a:bodyPr>
          <a:lstStyle/>
          <a:p>
            <a:pPr marL="0" indent="0" algn="l">
              <a:lnSpc>
                <a:spcPts val="3520"/>
              </a:lnSpc>
              <a:buNone/>
            </a:pPr>
            <a:r>
              <a:rPr lang="en-US" sz="3200" b="1" dirty="0">
                <a:solidFill>
                  <a:srgbClr val="E8A09B"/>
                </a:solidFill>
                <a:latin typeface="Avenir Next LT Pro Light" panose="020B0304020202020204" pitchFamily="34" charset="0"/>
                <a:ea typeface="Source Serif 4" pitchFamily="34" charset="-122"/>
                <a:cs typeface="Source Serif 4" pitchFamily="34" charset="-120"/>
              </a:rPr>
              <a:t>−29%</a:t>
            </a:r>
            <a:endParaRPr lang="en-US" sz="3200" dirty="0"/>
          </a:p>
        </p:txBody>
      </p:sp>
      <p:sp>
        <p:nvSpPr>
          <p:cNvPr id="18" name="Text 16"/>
          <p:cNvSpPr/>
          <p:nvPr/>
        </p:nvSpPr>
        <p:spPr>
          <a:xfrm>
            <a:off x="1020238" y="4420651"/>
            <a:ext cx="3078331" cy="247583"/>
          </a:xfrm>
          <a:prstGeom prst="rect">
            <a:avLst/>
          </a:prstGeom>
          <a:noFill/>
          <a:ln/>
        </p:spPr>
        <p:txBody>
          <a:bodyPr wrap="square" lIns="0" tIns="0" rIns="0" bIns="0" rtlCol="0" anchor="t">
            <a:normAutofit/>
          </a:bodyPr>
          <a:lstStyle/>
          <a:p>
            <a:pPr marL="0" indent="0" algn="l">
              <a:lnSpc>
                <a:spcPts val="1750"/>
              </a:lnSpc>
              <a:buNone/>
            </a:pPr>
            <a:r>
              <a:rPr lang="en-US" sz="1400" b="1" dirty="0">
                <a:solidFill>
                  <a:srgbClr val="F7F6F1"/>
                </a:solidFill>
                <a:latin typeface="IBM Plex Sans" pitchFamily="34" charset="0"/>
                <a:ea typeface="IBM Plex Sans" pitchFamily="34" charset="-122"/>
                <a:cs typeface="IBM Plex Sans" pitchFamily="34" charset="-120"/>
              </a:rPr>
              <a:t>Dubai hotel occupancy</a:t>
            </a:r>
            <a:endParaRPr lang="en-US" sz="1400" dirty="0"/>
          </a:p>
        </p:txBody>
      </p:sp>
      <p:sp>
        <p:nvSpPr>
          <p:cNvPr id="19" name="Text 17"/>
          <p:cNvSpPr/>
          <p:nvPr/>
        </p:nvSpPr>
        <p:spPr>
          <a:xfrm>
            <a:off x="1020238" y="4706268"/>
            <a:ext cx="3078331" cy="452142"/>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BFD0DE"/>
                </a:solidFill>
                <a:latin typeface="IBM Plex Sans" pitchFamily="34" charset="0"/>
                <a:ea typeface="IBM Plex Sans" pitchFamily="34" charset="-122"/>
                <a:cs typeface="IBM Plex Sans" pitchFamily="34" charset="-120"/>
              </a:rPr>
              <a:t>Jan–Jul, year on year; UAE as a whole −26%</a:t>
            </a:r>
            <a:endParaRPr lang="en-US" sz="1200" dirty="0"/>
          </a:p>
        </p:txBody>
      </p:sp>
      <p:sp>
        <p:nvSpPr>
          <p:cNvPr id="20" name="Shape 18"/>
          <p:cNvSpPr/>
          <p:nvPr/>
        </p:nvSpPr>
        <p:spPr>
          <a:xfrm>
            <a:off x="4397321" y="3705885"/>
            <a:ext cx="3397223" cy="1631398"/>
          </a:xfrm>
          <a:prstGeom prst="roundRect">
            <a:avLst>
              <a:gd name="adj" fmla="val 6033"/>
            </a:avLst>
          </a:prstGeom>
          <a:solidFill>
            <a:srgbClr val="1B2F4A"/>
          </a:solidFill>
          <a:ln w="6350">
            <a:solidFill>
              <a:srgbClr val="2A4058"/>
            </a:solidFill>
            <a:prstDash val="solid"/>
          </a:ln>
        </p:spPr>
        <p:txBody>
          <a:bodyPr/>
          <a:lstStyle/>
          <a:p>
            <a:endParaRPr lang="en-US"/>
          </a:p>
        </p:txBody>
      </p:sp>
      <p:sp>
        <p:nvSpPr>
          <p:cNvPr id="21" name="Text 19"/>
          <p:cNvSpPr/>
          <p:nvPr/>
        </p:nvSpPr>
        <p:spPr>
          <a:xfrm>
            <a:off x="4601597" y="3910161"/>
            <a:ext cx="3078331" cy="472456"/>
          </a:xfrm>
          <a:prstGeom prst="rect">
            <a:avLst/>
          </a:prstGeom>
          <a:noFill/>
          <a:ln/>
        </p:spPr>
        <p:txBody>
          <a:bodyPr wrap="square" lIns="0" tIns="0" rIns="0" bIns="0" rtlCol="0" anchor="t">
            <a:normAutofit/>
          </a:bodyPr>
          <a:lstStyle/>
          <a:p>
            <a:pPr marL="0" indent="0" algn="l">
              <a:lnSpc>
                <a:spcPts val="3520"/>
              </a:lnSpc>
              <a:buNone/>
            </a:pPr>
            <a:r>
              <a:rPr lang="en-US" sz="3200" b="1" dirty="0">
                <a:solidFill>
                  <a:srgbClr val="E8A09B"/>
                </a:solidFill>
                <a:latin typeface="Avenir Next LT Pro Light" panose="020B0304020202020204" pitchFamily="34" charset="0"/>
                <a:ea typeface="Source Serif 4" pitchFamily="34" charset="-122"/>
                <a:cs typeface="Source Serif 4" pitchFamily="34" charset="-120"/>
              </a:rPr>
              <a:t>−$4.3bn</a:t>
            </a:r>
            <a:endParaRPr lang="en-US" sz="3200" dirty="0"/>
          </a:p>
        </p:txBody>
      </p:sp>
      <p:sp>
        <p:nvSpPr>
          <p:cNvPr id="22" name="Text 20"/>
          <p:cNvSpPr/>
          <p:nvPr/>
        </p:nvSpPr>
        <p:spPr>
          <a:xfrm>
            <a:off x="4601597" y="4420651"/>
            <a:ext cx="3078331" cy="247583"/>
          </a:xfrm>
          <a:prstGeom prst="rect">
            <a:avLst/>
          </a:prstGeom>
          <a:noFill/>
          <a:ln/>
        </p:spPr>
        <p:txBody>
          <a:bodyPr wrap="square" lIns="0" tIns="0" rIns="0" bIns="0" rtlCol="0" anchor="t">
            <a:normAutofit/>
          </a:bodyPr>
          <a:lstStyle/>
          <a:p>
            <a:pPr marL="0" indent="0" algn="l">
              <a:lnSpc>
                <a:spcPts val="1750"/>
              </a:lnSpc>
              <a:buNone/>
            </a:pPr>
            <a:r>
              <a:rPr lang="en-US" sz="1400" b="1" dirty="0">
                <a:solidFill>
                  <a:srgbClr val="F7F6F1"/>
                </a:solidFill>
                <a:latin typeface="IBM Plex Sans" pitchFamily="34" charset="0"/>
                <a:ea typeface="IBM Plex Sans" pitchFamily="34" charset="-122"/>
                <a:cs typeface="IBM Plex Sans" pitchFamily="34" charset="-120"/>
              </a:rPr>
              <a:t>Middle East airlines, 2026</a:t>
            </a:r>
            <a:endParaRPr lang="en-US" sz="1400" dirty="0"/>
          </a:p>
        </p:txBody>
      </p:sp>
      <p:sp>
        <p:nvSpPr>
          <p:cNvPr id="23" name="Text 21"/>
          <p:cNvSpPr/>
          <p:nvPr/>
        </p:nvSpPr>
        <p:spPr>
          <a:xfrm>
            <a:off x="4601597" y="4706268"/>
            <a:ext cx="3078331" cy="23877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BFD0DE"/>
                </a:solidFill>
                <a:latin typeface="IBM Plex Sans" pitchFamily="34" charset="0"/>
                <a:ea typeface="IBM Plex Sans" pitchFamily="34" charset="-122"/>
                <a:cs typeface="IBM Plex Sans" pitchFamily="34" charset="-120"/>
              </a:rPr>
              <a:t>IATA forecast, from +$7.2bn in 2025</a:t>
            </a:r>
            <a:endParaRPr lang="en-US" sz="1200" dirty="0"/>
          </a:p>
        </p:txBody>
      </p:sp>
      <p:sp>
        <p:nvSpPr>
          <p:cNvPr id="24" name="Shape 22"/>
          <p:cNvSpPr/>
          <p:nvPr/>
        </p:nvSpPr>
        <p:spPr>
          <a:xfrm>
            <a:off x="7978681" y="3705885"/>
            <a:ext cx="3397223" cy="1631398"/>
          </a:xfrm>
          <a:prstGeom prst="roundRect">
            <a:avLst>
              <a:gd name="adj" fmla="val 6033"/>
            </a:avLst>
          </a:prstGeom>
          <a:solidFill>
            <a:srgbClr val="1B2F4A"/>
          </a:solidFill>
          <a:ln w="6350">
            <a:solidFill>
              <a:srgbClr val="2A4058"/>
            </a:solidFill>
            <a:prstDash val="solid"/>
          </a:ln>
        </p:spPr>
        <p:txBody>
          <a:bodyPr/>
          <a:lstStyle/>
          <a:p>
            <a:endParaRPr lang="en-US"/>
          </a:p>
        </p:txBody>
      </p:sp>
      <p:sp>
        <p:nvSpPr>
          <p:cNvPr id="25" name="Text 23"/>
          <p:cNvSpPr/>
          <p:nvPr/>
        </p:nvSpPr>
        <p:spPr>
          <a:xfrm>
            <a:off x="8182957" y="3910161"/>
            <a:ext cx="3078331" cy="472456"/>
          </a:xfrm>
          <a:prstGeom prst="rect">
            <a:avLst/>
          </a:prstGeom>
          <a:noFill/>
          <a:ln/>
        </p:spPr>
        <p:txBody>
          <a:bodyPr wrap="square" lIns="0" tIns="0" rIns="0" bIns="0" rtlCol="0" anchor="t">
            <a:normAutofit/>
          </a:bodyPr>
          <a:lstStyle/>
          <a:p>
            <a:pPr marL="0" indent="0" algn="l">
              <a:lnSpc>
                <a:spcPts val="3520"/>
              </a:lnSpc>
              <a:buNone/>
            </a:pPr>
            <a:r>
              <a:rPr lang="en-US" sz="3200" b="1" dirty="0">
                <a:solidFill>
                  <a:srgbClr val="C8963E"/>
                </a:solidFill>
                <a:latin typeface="Avenir Next LT Pro Light" panose="020B0304020202020204" pitchFamily="34" charset="0"/>
                <a:ea typeface="Source Serif 4" pitchFamily="34" charset="-122"/>
                <a:cs typeface="Source Serif 4" pitchFamily="34" charset="-120"/>
              </a:rPr>
              <a:t>25%</a:t>
            </a:r>
            <a:endParaRPr lang="en-US" sz="3200" dirty="0"/>
          </a:p>
        </p:txBody>
      </p:sp>
      <p:sp>
        <p:nvSpPr>
          <p:cNvPr id="26" name="Text 24"/>
          <p:cNvSpPr/>
          <p:nvPr/>
        </p:nvSpPr>
        <p:spPr>
          <a:xfrm>
            <a:off x="8182957" y="4420651"/>
            <a:ext cx="3078331" cy="247583"/>
          </a:xfrm>
          <a:prstGeom prst="rect">
            <a:avLst/>
          </a:prstGeom>
          <a:noFill/>
          <a:ln/>
        </p:spPr>
        <p:txBody>
          <a:bodyPr wrap="square" lIns="0" tIns="0" rIns="0" bIns="0" rtlCol="0" anchor="t">
            <a:normAutofit/>
          </a:bodyPr>
          <a:lstStyle/>
          <a:p>
            <a:pPr marL="0" indent="0" algn="l">
              <a:lnSpc>
                <a:spcPts val="1750"/>
              </a:lnSpc>
              <a:buNone/>
            </a:pPr>
            <a:r>
              <a:rPr lang="en-US" sz="1400" b="1" dirty="0">
                <a:solidFill>
                  <a:srgbClr val="F7F6F1"/>
                </a:solidFill>
                <a:latin typeface="IBM Plex Sans" pitchFamily="34" charset="0"/>
                <a:ea typeface="IBM Plex Sans" pitchFamily="34" charset="-122"/>
                <a:cs typeface="IBM Plex Sans" pitchFamily="34" charset="-120"/>
              </a:rPr>
              <a:t>China export growth, August</a:t>
            </a:r>
            <a:endParaRPr lang="en-US" sz="1400" dirty="0"/>
          </a:p>
        </p:txBody>
      </p:sp>
      <p:sp>
        <p:nvSpPr>
          <p:cNvPr id="27" name="Text 25"/>
          <p:cNvSpPr/>
          <p:nvPr/>
        </p:nvSpPr>
        <p:spPr>
          <a:xfrm>
            <a:off x="8182957" y="4706268"/>
            <a:ext cx="3078331" cy="23877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BFD0DE"/>
                </a:solidFill>
                <a:latin typeface="IBM Plex Sans" pitchFamily="34" charset="0"/>
                <a:ea typeface="IBM Plex Sans" pitchFamily="34" charset="-122"/>
                <a:cs typeface="IBM Plex Sans" pitchFamily="34" charset="-120"/>
              </a:rPr>
              <a:t>The shock is regional, not global</a:t>
            </a:r>
            <a:endParaRPr lang="en-US" sz="1200" dirty="0"/>
          </a:p>
        </p:txBody>
      </p:sp>
      <p:sp>
        <p:nvSpPr>
          <p:cNvPr id="28" name="Text 26"/>
          <p:cNvSpPr/>
          <p:nvPr/>
        </p:nvSpPr>
        <p:spPr>
          <a:xfrm>
            <a:off x="812787" y="6238205"/>
            <a:ext cx="8950993" cy="23877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FA6BC"/>
                </a:solidFill>
                <a:latin typeface="IBM Plex Sans" pitchFamily="34" charset="0"/>
                <a:ea typeface="IBM Plex Sans" pitchFamily="34" charset="-122"/>
                <a:cs typeface="IBM Plex Sans" pitchFamily="34" charset="-120"/>
              </a:rPr>
              <a:t>Sources: CNBC; World Bank via The Conversation; DP World H1 2026; Cavendish Maxwell via AGBI; IATA; China customs via AP.</a:t>
            </a:r>
            <a:endParaRPr lang="en-US" sz="1200" dirty="0"/>
          </a:p>
        </p:txBody>
      </p:sp>
      <p:sp>
        <p:nvSpPr>
          <p:cNvPr id="29" name="Text 27"/>
          <p:cNvSpPr/>
          <p:nvPr/>
        </p:nvSpPr>
        <p:spPr>
          <a:xfrm>
            <a:off x="11287730" y="6238205"/>
            <a:ext cx="142216" cy="23877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FA6BC"/>
                </a:solidFill>
                <a:latin typeface="IBM Plex Sans" pitchFamily="34" charset="0"/>
                <a:ea typeface="IBM Plex Sans" pitchFamily="34" charset="-122"/>
                <a:cs typeface="IBM Plex Sans" pitchFamily="34" charset="-120"/>
              </a:rPr>
              <a:t>5</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812787" y="812784"/>
            <a:ext cx="10883350" cy="238771"/>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12233A"/>
                </a:solidFill>
                <a:latin typeface="IBM Plex Sans" pitchFamily="34" charset="0"/>
                <a:ea typeface="IBM Plex Sans" pitchFamily="34" charset="-122"/>
                <a:cs typeface="IBM Plex Sans" pitchFamily="34" charset="-120"/>
              </a:rPr>
              <a:t>THE REST OF THIS HOUR</a:t>
            </a:r>
            <a:endParaRPr lang="en-US" sz="1200" dirty="0"/>
          </a:p>
        </p:txBody>
      </p:sp>
      <p:sp>
        <p:nvSpPr>
          <p:cNvPr id="3" name="Text 1"/>
          <p:cNvSpPr/>
          <p:nvPr/>
        </p:nvSpPr>
        <p:spPr>
          <a:xfrm>
            <a:off x="812787" y="1115017"/>
            <a:ext cx="10883350" cy="521897"/>
          </a:xfrm>
          <a:prstGeom prst="rect">
            <a:avLst/>
          </a:prstGeom>
          <a:noFill/>
          <a:ln/>
        </p:spPr>
        <p:txBody>
          <a:bodyPr wrap="square" lIns="0" tIns="0" rIns="0" bIns="0" rtlCol="0" anchor="t">
            <a:normAutofit/>
          </a:bodyPr>
          <a:lstStyle/>
          <a:p>
            <a:pPr marL="0" indent="0" algn="l">
              <a:lnSpc>
                <a:spcPts val="3910"/>
              </a:lnSpc>
              <a:buNone/>
            </a:pPr>
            <a:r>
              <a:rPr lang="en-US" sz="3400" dirty="0">
                <a:solidFill>
                  <a:srgbClr val="12233A"/>
                </a:solidFill>
                <a:latin typeface="Avenir Next LT Pro Light" panose="020B0304020202020204" pitchFamily="34" charset="0"/>
                <a:ea typeface="Source Serif 4" pitchFamily="34" charset="-122"/>
                <a:cs typeface="Source Serif 4" pitchFamily="34" charset="-120"/>
              </a:rPr>
              <a:t>Three Critical Issues</a:t>
            </a:r>
            <a:endParaRPr lang="en-US" sz="3400" dirty="0"/>
          </a:p>
        </p:txBody>
      </p:sp>
      <p:sp>
        <p:nvSpPr>
          <p:cNvPr id="4" name="Shape 2"/>
          <p:cNvSpPr/>
          <p:nvPr/>
        </p:nvSpPr>
        <p:spPr>
          <a:xfrm>
            <a:off x="812787" y="1967086"/>
            <a:ext cx="3386689" cy="2866581"/>
          </a:xfrm>
          <a:prstGeom prst="roundRect">
            <a:avLst>
              <a:gd name="adj" fmla="val 3544"/>
            </a:avLst>
          </a:prstGeom>
          <a:solidFill>
            <a:srgbClr val="F7F6F1"/>
          </a:solidFill>
          <a:ln/>
        </p:spPr>
        <p:txBody>
          <a:bodyPr/>
          <a:lstStyle/>
          <a:p>
            <a:endParaRPr lang="en-US">
              <a:latin typeface="Avenir Next LT Pro" panose="020B0504020202020204" pitchFamily="34" charset="0"/>
            </a:endParaRPr>
          </a:p>
        </p:txBody>
      </p:sp>
      <p:sp>
        <p:nvSpPr>
          <p:cNvPr id="5" name="Text 3"/>
          <p:cNvSpPr/>
          <p:nvPr/>
        </p:nvSpPr>
        <p:spPr>
          <a:xfrm>
            <a:off x="1092146" y="2246446"/>
            <a:ext cx="2912809" cy="482613"/>
          </a:xfrm>
          <a:prstGeom prst="rect">
            <a:avLst/>
          </a:prstGeom>
          <a:noFill/>
          <a:ln/>
        </p:spPr>
        <p:txBody>
          <a:bodyPr wrap="square" lIns="0" tIns="0" rIns="0" bIns="0" rtlCol="0" anchor="t">
            <a:normAutofit/>
          </a:bodyPr>
          <a:lstStyle/>
          <a:p>
            <a:pPr marL="0" indent="0" algn="l">
              <a:lnSpc>
                <a:spcPts val="3600"/>
              </a:lnSpc>
              <a:buNone/>
            </a:pPr>
            <a:r>
              <a:rPr lang="en-US" sz="3600" b="1" dirty="0">
                <a:solidFill>
                  <a:srgbClr val="8A5F14"/>
                </a:solidFill>
                <a:latin typeface="Avenir Next LT Pro" panose="020B0504020202020204" pitchFamily="34" charset="0"/>
                <a:ea typeface="Source Serif 4" pitchFamily="34" charset="-122"/>
                <a:cs typeface="Source Serif 4" pitchFamily="34" charset="-120"/>
              </a:rPr>
              <a:t>01</a:t>
            </a:r>
            <a:endParaRPr lang="en-US" sz="3600" dirty="0">
              <a:latin typeface="Avenir Next LT Pro" panose="020B0504020202020204" pitchFamily="34" charset="0"/>
            </a:endParaRPr>
          </a:p>
        </p:txBody>
      </p:sp>
      <p:sp>
        <p:nvSpPr>
          <p:cNvPr id="6" name="Text 4"/>
          <p:cNvSpPr/>
          <p:nvPr/>
        </p:nvSpPr>
        <p:spPr>
          <a:xfrm>
            <a:off x="1092146" y="2817946"/>
            <a:ext cx="2912809" cy="29964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2233A"/>
                </a:solidFill>
                <a:latin typeface="Avenir Next LT Pro" panose="020B0504020202020204" pitchFamily="34" charset="0"/>
                <a:ea typeface="IBM Plex Sans" pitchFamily="34" charset="-122"/>
                <a:cs typeface="IBM Plex Sans" pitchFamily="34" charset="-120"/>
              </a:rPr>
              <a:t>Exposure and cost</a:t>
            </a:r>
            <a:endParaRPr lang="en-US" sz="1800" dirty="0">
              <a:latin typeface="Avenir Next LT Pro" panose="020B0504020202020204" pitchFamily="34" charset="0"/>
            </a:endParaRPr>
          </a:p>
        </p:txBody>
      </p:sp>
      <p:sp>
        <p:nvSpPr>
          <p:cNvPr id="7" name="Text 5"/>
          <p:cNvSpPr/>
          <p:nvPr/>
        </p:nvSpPr>
        <p:spPr>
          <a:xfrm>
            <a:off x="1092146" y="3206480"/>
            <a:ext cx="2912809" cy="540934"/>
          </a:xfrm>
          <a:prstGeom prst="rect">
            <a:avLst/>
          </a:prstGeom>
          <a:noFill/>
          <a:ln/>
        </p:spPr>
        <p:txBody>
          <a:bodyPr wrap="square" lIns="0" tIns="0" rIns="0" bIns="0" rtlCol="0" anchor="t">
            <a:normAutofit/>
          </a:bodyPr>
          <a:lstStyle/>
          <a:p>
            <a:pPr marL="0" indent="0" algn="l">
              <a:lnSpc>
                <a:spcPts val="2030"/>
              </a:lnSpc>
              <a:buNone/>
            </a:pPr>
            <a:r>
              <a:rPr lang="en-US" sz="1400" dirty="0">
                <a:solidFill>
                  <a:srgbClr val="12233A"/>
                </a:solidFill>
                <a:latin typeface="Avenir Next LT Pro" panose="020B0504020202020204" pitchFamily="34" charset="0"/>
                <a:ea typeface="IBM Plex Sans" pitchFamily="34" charset="-122"/>
                <a:cs typeface="IBM Plex Sans" pitchFamily="34" charset="-120"/>
              </a:rPr>
              <a:t>Where are we exposed, and who is really absorbing the extra cost?</a:t>
            </a:r>
            <a:endParaRPr lang="en-US" sz="1400" dirty="0">
              <a:latin typeface="Avenir Next LT Pro" panose="020B0504020202020204" pitchFamily="34" charset="0"/>
            </a:endParaRPr>
          </a:p>
        </p:txBody>
      </p:sp>
      <p:sp>
        <p:nvSpPr>
          <p:cNvPr id="8" name="Text 6"/>
          <p:cNvSpPr/>
          <p:nvPr/>
        </p:nvSpPr>
        <p:spPr>
          <a:xfrm>
            <a:off x="1092146" y="3836302"/>
            <a:ext cx="2912809" cy="504072"/>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568"/>
                </a:solidFill>
                <a:latin typeface="Avenir Next LT Pro" panose="020B0504020202020204" pitchFamily="34" charset="0"/>
                <a:ea typeface="IBM Plex Sans" pitchFamily="34" charset="-122"/>
                <a:cs typeface="IBM Plex Sans" pitchFamily="34" charset="-120"/>
              </a:rPr>
              <a:t>Us, our customers, our suppliers, a government, or an investor.</a:t>
            </a:r>
            <a:endParaRPr lang="en-US" sz="1300" dirty="0">
              <a:latin typeface="Avenir Next LT Pro" panose="020B0504020202020204" pitchFamily="34" charset="0"/>
            </a:endParaRPr>
          </a:p>
        </p:txBody>
      </p:sp>
      <p:sp>
        <p:nvSpPr>
          <p:cNvPr id="9" name="Shape 7"/>
          <p:cNvSpPr/>
          <p:nvPr/>
        </p:nvSpPr>
        <p:spPr>
          <a:xfrm>
            <a:off x="4402622" y="1967086"/>
            <a:ext cx="3386689" cy="2866581"/>
          </a:xfrm>
          <a:prstGeom prst="roundRect">
            <a:avLst>
              <a:gd name="adj" fmla="val 3544"/>
            </a:avLst>
          </a:prstGeom>
          <a:solidFill>
            <a:srgbClr val="F7F6F1"/>
          </a:solidFill>
          <a:ln/>
        </p:spPr>
        <p:txBody>
          <a:bodyPr/>
          <a:lstStyle/>
          <a:p>
            <a:endParaRPr lang="en-US">
              <a:latin typeface="Avenir Next LT Pro" panose="020B0504020202020204" pitchFamily="34" charset="0"/>
            </a:endParaRPr>
          </a:p>
        </p:txBody>
      </p:sp>
      <p:sp>
        <p:nvSpPr>
          <p:cNvPr id="10" name="Text 8"/>
          <p:cNvSpPr/>
          <p:nvPr/>
        </p:nvSpPr>
        <p:spPr>
          <a:xfrm>
            <a:off x="4681982" y="2246446"/>
            <a:ext cx="2912809" cy="482613"/>
          </a:xfrm>
          <a:prstGeom prst="rect">
            <a:avLst/>
          </a:prstGeom>
          <a:noFill/>
          <a:ln/>
        </p:spPr>
        <p:txBody>
          <a:bodyPr wrap="square" lIns="0" tIns="0" rIns="0" bIns="0" rtlCol="0" anchor="t">
            <a:normAutofit/>
          </a:bodyPr>
          <a:lstStyle/>
          <a:p>
            <a:pPr marL="0" indent="0" algn="l">
              <a:lnSpc>
                <a:spcPts val="3600"/>
              </a:lnSpc>
              <a:buNone/>
            </a:pPr>
            <a:r>
              <a:rPr lang="en-US" sz="3600" b="1" dirty="0">
                <a:solidFill>
                  <a:srgbClr val="8A5F14"/>
                </a:solidFill>
                <a:latin typeface="Avenir Next LT Pro" panose="020B0504020202020204" pitchFamily="34" charset="0"/>
                <a:ea typeface="Source Serif 4" pitchFamily="34" charset="-122"/>
                <a:cs typeface="Source Serif 4" pitchFamily="34" charset="-120"/>
              </a:rPr>
              <a:t>02</a:t>
            </a:r>
            <a:endParaRPr lang="en-US" sz="3600" dirty="0">
              <a:latin typeface="Avenir Next LT Pro" panose="020B0504020202020204" pitchFamily="34" charset="0"/>
            </a:endParaRPr>
          </a:p>
        </p:txBody>
      </p:sp>
      <p:sp>
        <p:nvSpPr>
          <p:cNvPr id="11" name="Text 9"/>
          <p:cNvSpPr/>
          <p:nvPr/>
        </p:nvSpPr>
        <p:spPr>
          <a:xfrm>
            <a:off x="4681982" y="2817946"/>
            <a:ext cx="2912809" cy="29964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2233A"/>
                </a:solidFill>
                <a:latin typeface="Avenir Next LT Pro" panose="020B0504020202020204" pitchFamily="34" charset="0"/>
                <a:ea typeface="IBM Plex Sans" pitchFamily="34" charset="-122"/>
                <a:cs typeface="IBM Plex Sans" pitchFamily="34" charset="-120"/>
              </a:rPr>
              <a:t>Durability</a:t>
            </a:r>
            <a:endParaRPr lang="en-US" sz="1800" dirty="0">
              <a:latin typeface="Avenir Next LT Pro" panose="020B0504020202020204" pitchFamily="34" charset="0"/>
            </a:endParaRPr>
          </a:p>
        </p:txBody>
      </p:sp>
      <p:sp>
        <p:nvSpPr>
          <p:cNvPr id="12" name="Text 10"/>
          <p:cNvSpPr/>
          <p:nvPr/>
        </p:nvSpPr>
        <p:spPr>
          <a:xfrm>
            <a:off x="4681982" y="3206480"/>
            <a:ext cx="2912809" cy="540934"/>
          </a:xfrm>
          <a:prstGeom prst="rect">
            <a:avLst/>
          </a:prstGeom>
          <a:noFill/>
          <a:ln/>
        </p:spPr>
        <p:txBody>
          <a:bodyPr wrap="square" lIns="0" tIns="0" rIns="0" bIns="0" rtlCol="0" anchor="t">
            <a:normAutofit/>
          </a:bodyPr>
          <a:lstStyle/>
          <a:p>
            <a:pPr marL="0" indent="0" algn="l">
              <a:lnSpc>
                <a:spcPts val="2030"/>
              </a:lnSpc>
              <a:buNone/>
            </a:pPr>
            <a:r>
              <a:rPr lang="en-US" sz="1400" dirty="0">
                <a:solidFill>
                  <a:srgbClr val="12233A"/>
                </a:solidFill>
                <a:latin typeface="Avenir Next LT Pro" panose="020B0504020202020204" pitchFamily="34" charset="0"/>
                <a:ea typeface="IBM Plex Sans" pitchFamily="34" charset="-122"/>
                <a:cs typeface="IBM Plex Sans" pitchFamily="34" charset="-120"/>
              </a:rPr>
              <a:t>Is the performance we are looking at real, or propped up?</a:t>
            </a:r>
            <a:endParaRPr lang="en-US" sz="1400" dirty="0">
              <a:latin typeface="Avenir Next LT Pro" panose="020B0504020202020204" pitchFamily="34" charset="0"/>
            </a:endParaRPr>
          </a:p>
        </p:txBody>
      </p:sp>
      <p:sp>
        <p:nvSpPr>
          <p:cNvPr id="13" name="Text 11"/>
          <p:cNvSpPr/>
          <p:nvPr/>
        </p:nvSpPr>
        <p:spPr>
          <a:xfrm>
            <a:off x="4681982" y="3836302"/>
            <a:ext cx="2912809" cy="743407"/>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568"/>
                </a:solidFill>
                <a:latin typeface="Avenir Next LT Pro" panose="020B0504020202020204" pitchFamily="34" charset="0"/>
                <a:ea typeface="IBM Plex Sans" pitchFamily="34" charset="-122"/>
                <a:cs typeface="IBM Plex Sans" pitchFamily="34" charset="-120"/>
              </a:rPr>
              <a:t>Hedges, state relief, pass-through revenue and loss-leader spending all expire.</a:t>
            </a:r>
            <a:endParaRPr lang="en-US" sz="1300" dirty="0">
              <a:latin typeface="Avenir Next LT Pro" panose="020B0504020202020204" pitchFamily="34" charset="0"/>
            </a:endParaRPr>
          </a:p>
        </p:txBody>
      </p:sp>
      <p:sp>
        <p:nvSpPr>
          <p:cNvPr id="14" name="Shape 12"/>
          <p:cNvSpPr/>
          <p:nvPr/>
        </p:nvSpPr>
        <p:spPr>
          <a:xfrm>
            <a:off x="7992457" y="1967086"/>
            <a:ext cx="3386689" cy="2866581"/>
          </a:xfrm>
          <a:prstGeom prst="roundRect">
            <a:avLst>
              <a:gd name="adj" fmla="val 3544"/>
            </a:avLst>
          </a:prstGeom>
          <a:solidFill>
            <a:srgbClr val="F7F6F1"/>
          </a:solidFill>
          <a:ln/>
        </p:spPr>
        <p:txBody>
          <a:bodyPr/>
          <a:lstStyle/>
          <a:p>
            <a:endParaRPr lang="en-US">
              <a:latin typeface="Avenir Next LT Pro" panose="020B0504020202020204" pitchFamily="34" charset="0"/>
            </a:endParaRPr>
          </a:p>
        </p:txBody>
      </p:sp>
      <p:sp>
        <p:nvSpPr>
          <p:cNvPr id="15" name="Text 13"/>
          <p:cNvSpPr/>
          <p:nvPr/>
        </p:nvSpPr>
        <p:spPr>
          <a:xfrm>
            <a:off x="8271817" y="2246446"/>
            <a:ext cx="2912809" cy="482613"/>
          </a:xfrm>
          <a:prstGeom prst="rect">
            <a:avLst/>
          </a:prstGeom>
          <a:noFill/>
          <a:ln/>
        </p:spPr>
        <p:txBody>
          <a:bodyPr wrap="square" lIns="0" tIns="0" rIns="0" bIns="0" rtlCol="0" anchor="t">
            <a:normAutofit/>
          </a:bodyPr>
          <a:lstStyle/>
          <a:p>
            <a:pPr marL="0" indent="0" algn="l">
              <a:lnSpc>
                <a:spcPts val="3600"/>
              </a:lnSpc>
              <a:buNone/>
            </a:pPr>
            <a:r>
              <a:rPr lang="en-US" sz="3600" b="1" dirty="0">
                <a:solidFill>
                  <a:srgbClr val="8A5F14"/>
                </a:solidFill>
                <a:latin typeface="Avenir Next LT Pro" panose="020B0504020202020204" pitchFamily="34" charset="0"/>
                <a:ea typeface="Source Serif 4" pitchFamily="34" charset="-122"/>
                <a:cs typeface="Source Serif 4" pitchFamily="34" charset="-120"/>
              </a:rPr>
              <a:t>03</a:t>
            </a:r>
            <a:endParaRPr lang="en-US" sz="3600" dirty="0">
              <a:latin typeface="Avenir Next LT Pro" panose="020B0504020202020204" pitchFamily="34" charset="0"/>
            </a:endParaRPr>
          </a:p>
        </p:txBody>
      </p:sp>
      <p:sp>
        <p:nvSpPr>
          <p:cNvPr id="16" name="Text 14"/>
          <p:cNvSpPr/>
          <p:nvPr/>
        </p:nvSpPr>
        <p:spPr>
          <a:xfrm>
            <a:off x="8271817" y="2817946"/>
            <a:ext cx="2912809" cy="299647"/>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2233A"/>
                </a:solidFill>
                <a:latin typeface="Avenir Next LT Pro" panose="020B0504020202020204" pitchFamily="34" charset="0"/>
                <a:ea typeface="IBM Plex Sans" pitchFamily="34" charset="-122"/>
                <a:cs typeface="IBM Plex Sans" pitchFamily="34" charset="-120"/>
              </a:rPr>
              <a:t>Triggers</a:t>
            </a:r>
            <a:endParaRPr lang="en-US" sz="1800" dirty="0">
              <a:latin typeface="Avenir Next LT Pro" panose="020B0504020202020204" pitchFamily="34" charset="0"/>
            </a:endParaRPr>
          </a:p>
        </p:txBody>
      </p:sp>
      <p:sp>
        <p:nvSpPr>
          <p:cNvPr id="17" name="Text 15"/>
          <p:cNvSpPr/>
          <p:nvPr/>
        </p:nvSpPr>
        <p:spPr>
          <a:xfrm>
            <a:off x="8271817" y="3206480"/>
            <a:ext cx="2912809" cy="540934"/>
          </a:xfrm>
          <a:prstGeom prst="rect">
            <a:avLst/>
          </a:prstGeom>
          <a:noFill/>
          <a:ln/>
        </p:spPr>
        <p:txBody>
          <a:bodyPr wrap="square" lIns="0" tIns="0" rIns="0" bIns="0" rtlCol="0" anchor="t">
            <a:normAutofit/>
          </a:bodyPr>
          <a:lstStyle/>
          <a:p>
            <a:pPr marL="0" indent="0" algn="l">
              <a:lnSpc>
                <a:spcPts val="2030"/>
              </a:lnSpc>
              <a:buNone/>
            </a:pPr>
            <a:r>
              <a:rPr lang="en-US" sz="1400" dirty="0">
                <a:solidFill>
                  <a:srgbClr val="12233A"/>
                </a:solidFill>
                <a:latin typeface="Avenir Next LT Pro" panose="020B0504020202020204" pitchFamily="34" charset="0"/>
                <a:ea typeface="IBM Plex Sans" pitchFamily="34" charset="-122"/>
                <a:cs typeface="IBM Plex Sans" pitchFamily="34" charset="-120"/>
              </a:rPr>
              <a:t>What will we do, and when will we know to do it?</a:t>
            </a:r>
            <a:endParaRPr lang="en-US" sz="1400" dirty="0">
              <a:latin typeface="Avenir Next LT Pro" panose="020B0504020202020204" pitchFamily="34" charset="0"/>
            </a:endParaRPr>
          </a:p>
        </p:txBody>
      </p:sp>
      <p:sp>
        <p:nvSpPr>
          <p:cNvPr id="18" name="Text 16"/>
          <p:cNvSpPr/>
          <p:nvPr/>
        </p:nvSpPr>
        <p:spPr>
          <a:xfrm>
            <a:off x="8271817" y="3836302"/>
            <a:ext cx="2912809" cy="504072"/>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568"/>
                </a:solidFill>
                <a:latin typeface="Avenir Next LT Pro" panose="020B0504020202020204" pitchFamily="34" charset="0"/>
                <a:ea typeface="IBM Plex Sans" pitchFamily="34" charset="-122"/>
                <a:cs typeface="IBM Plex Sans" pitchFamily="34" charset="-120"/>
              </a:rPr>
              <a:t>Named signals beat a forecast nobody can make.</a:t>
            </a:r>
            <a:endParaRPr lang="en-US" sz="1300" dirty="0">
              <a:latin typeface="Avenir Next LT Pro" panose="020B0504020202020204" pitchFamily="34" charset="0"/>
            </a:endParaRPr>
          </a:p>
        </p:txBody>
      </p:sp>
      <p:sp>
        <p:nvSpPr>
          <p:cNvPr id="19" name="Text 17"/>
          <p:cNvSpPr/>
          <p:nvPr/>
        </p:nvSpPr>
        <p:spPr>
          <a:xfrm>
            <a:off x="11287730" y="6238202"/>
            <a:ext cx="142216" cy="23877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A4416"/>
                </a:solidFill>
                <a:latin typeface="IBM Plex Sans" pitchFamily="34" charset="0"/>
                <a:ea typeface="IBM Plex Sans" pitchFamily="34" charset="-122"/>
                <a:cs typeface="IBM Plex Sans" pitchFamily="34" charset="-120"/>
              </a:rPr>
              <a:t>6</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812787" y="812788"/>
            <a:ext cx="10883350" cy="238771"/>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8A5F14"/>
                </a:solidFill>
                <a:latin typeface="IBM Plex Sans" pitchFamily="34" charset="0"/>
                <a:ea typeface="IBM Plex Sans" pitchFamily="34" charset="-122"/>
                <a:cs typeface="IBM Plex Sans" pitchFamily="34" charset="-120"/>
              </a:rPr>
              <a:t>QUESTION 01 · EXPOSURE AND COST</a:t>
            </a:r>
            <a:endParaRPr lang="en-US" sz="1200" dirty="0"/>
          </a:p>
        </p:txBody>
      </p:sp>
      <p:sp>
        <p:nvSpPr>
          <p:cNvPr id="3" name="Text 1"/>
          <p:cNvSpPr/>
          <p:nvPr/>
        </p:nvSpPr>
        <p:spPr>
          <a:xfrm>
            <a:off x="812787" y="1115017"/>
            <a:ext cx="10883350" cy="492771"/>
          </a:xfrm>
          <a:prstGeom prst="rect">
            <a:avLst/>
          </a:prstGeom>
          <a:noFill/>
          <a:ln/>
        </p:spPr>
        <p:txBody>
          <a:bodyPr wrap="square" lIns="0" tIns="0" rIns="0" bIns="0" rtlCol="0" anchor="t">
            <a:normAutofit/>
          </a:bodyPr>
          <a:lstStyle/>
          <a:p>
            <a:pPr marL="0" indent="0" algn="l">
              <a:lnSpc>
                <a:spcPts val="3680"/>
              </a:lnSpc>
              <a:buNone/>
            </a:pPr>
            <a:endParaRPr lang="en-US" sz="3200" dirty="0"/>
          </a:p>
        </p:txBody>
      </p:sp>
      <p:graphicFrame>
        <p:nvGraphicFramePr>
          <p:cNvPr id="4" name="Table 0"/>
          <p:cNvGraphicFramePr>
            <a:graphicFrameLocks noGrp="1"/>
          </p:cNvGraphicFramePr>
          <p:nvPr>
            <p:extLst>
              <p:ext uri="{D42A27DB-BD31-4B8C-83A1-F6EECF244321}">
                <p14:modId xmlns:p14="http://schemas.microsoft.com/office/powerpoint/2010/main" val="728074489"/>
              </p:ext>
            </p:extLst>
          </p:nvPr>
        </p:nvGraphicFramePr>
        <p:xfrm>
          <a:off x="812787" y="1861747"/>
          <a:ext cx="10566360" cy="2593546"/>
        </p:xfrm>
        <a:graphic>
          <a:graphicData uri="http://schemas.openxmlformats.org/drawingml/2006/table">
            <a:tbl>
              <a:tblPr/>
              <a:tblGrid>
                <a:gridCol w="2113272">
                  <a:extLst>
                    <a:ext uri="{9D8B030D-6E8A-4147-A177-3AD203B41FA5}">
                      <a16:colId xmlns:a16="http://schemas.microsoft.com/office/drawing/2014/main" val="20000"/>
                    </a:ext>
                  </a:extLst>
                </a:gridCol>
                <a:gridCol w="5071853">
                  <a:extLst>
                    <a:ext uri="{9D8B030D-6E8A-4147-A177-3AD203B41FA5}">
                      <a16:colId xmlns:a16="http://schemas.microsoft.com/office/drawing/2014/main" val="20001"/>
                    </a:ext>
                  </a:extLst>
                </a:gridCol>
                <a:gridCol w="3381235">
                  <a:extLst>
                    <a:ext uri="{9D8B030D-6E8A-4147-A177-3AD203B41FA5}">
                      <a16:colId xmlns:a16="http://schemas.microsoft.com/office/drawing/2014/main" val="20002"/>
                    </a:ext>
                  </a:extLst>
                </a:gridCol>
              </a:tblGrid>
              <a:tr h="355237">
                <a:tc>
                  <a:txBody>
                    <a:bodyPr/>
                    <a:lstStyle/>
                    <a:p>
                      <a:pPr marL="0" indent="0">
                        <a:lnSpc>
                          <a:spcPts val="1820"/>
                        </a:lnSpc>
                        <a:buNone/>
                      </a:pPr>
                      <a:r>
                        <a:rPr lang="en-US" sz="1300" b="1" dirty="0">
                          <a:solidFill>
                            <a:srgbClr val="F7F6F1"/>
                          </a:solidFill>
                          <a:latin typeface="Avenir Next LT Pro" panose="020B0504020202020204" pitchFamily="34" charset="0"/>
                          <a:ea typeface="IBM Plex Sans" pitchFamily="34" charset="-122"/>
                          <a:cs typeface="IBM Plex Sans" pitchFamily="34" charset="-120"/>
                        </a:rPr>
                        <a:t>Layer</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solidFill>
                      <a:srgbClr val="12233A"/>
                    </a:solidFill>
                  </a:tcPr>
                </a:tc>
                <a:tc>
                  <a:txBody>
                    <a:bodyPr/>
                    <a:lstStyle/>
                    <a:p>
                      <a:pPr marL="0" indent="0">
                        <a:lnSpc>
                          <a:spcPts val="1820"/>
                        </a:lnSpc>
                        <a:buNone/>
                      </a:pPr>
                      <a:r>
                        <a:rPr lang="en-US" sz="1300" b="1" dirty="0">
                          <a:solidFill>
                            <a:srgbClr val="F7F6F1"/>
                          </a:solidFill>
                          <a:latin typeface="Avenir Next LT Pro" panose="020B0504020202020204" pitchFamily="34" charset="0"/>
                          <a:ea typeface="IBM Plex Sans" pitchFamily="34" charset="-122"/>
                          <a:cs typeface="IBM Plex Sans" pitchFamily="34" charset="-120"/>
                        </a:rPr>
                        <a:t>H1 2026 evidence</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solidFill>
                      <a:srgbClr val="12233A"/>
                    </a:solidFill>
                  </a:tcPr>
                </a:tc>
                <a:tc>
                  <a:txBody>
                    <a:bodyPr/>
                    <a:lstStyle/>
                    <a:p>
                      <a:pPr marL="0" indent="0">
                        <a:lnSpc>
                          <a:spcPts val="1820"/>
                        </a:lnSpc>
                        <a:buNone/>
                      </a:pPr>
                      <a:r>
                        <a:rPr lang="en-US" sz="1300" b="1" dirty="0">
                          <a:solidFill>
                            <a:srgbClr val="F7F6F1"/>
                          </a:solidFill>
                          <a:latin typeface="Avenir Next LT Pro" panose="020B0504020202020204" pitchFamily="34" charset="0"/>
                          <a:ea typeface="IBM Plex Sans" pitchFamily="34" charset="-122"/>
                          <a:cs typeface="IBM Plex Sans" pitchFamily="34" charset="-120"/>
                        </a:rPr>
                        <a:t>Who absorbed it</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solidFill>
                      <a:srgbClr val="12233A"/>
                    </a:solidFill>
                  </a:tcPr>
                </a:tc>
                <a:extLst>
                  <a:ext uri="{0D108BD9-81ED-4DB2-BD59-A6C34878D82A}">
                    <a16:rowId xmlns:a16="http://schemas.microsoft.com/office/drawing/2014/main" val="10000"/>
                  </a:ext>
                </a:extLst>
              </a:tr>
              <a:tr h="355237">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Carriers</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tcPr>
                </a:tc>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Maersk fuel surcharge set at a minimum 15% of the rate</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tcPr>
                </a:tc>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Passed straight on</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tcPr>
                </a:tc>
                <a:extLst>
                  <a:ext uri="{0D108BD9-81ED-4DB2-BD59-A6C34878D82A}">
                    <a16:rowId xmlns:a16="http://schemas.microsoft.com/office/drawing/2014/main" val="10001"/>
                  </a:ext>
                </a:extLst>
              </a:tr>
              <a:tr h="586299">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Forwarders</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solidFill>
                      <a:srgbClr val="EFEDE5"/>
                    </a:solidFill>
                  </a:tcPr>
                </a:tc>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Aramex H1 revenue AED 3.43bn, up 12%; EBIT margin 4.1%</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solidFill>
                      <a:srgbClr val="EFEDE5"/>
                    </a:solidFill>
                  </a:tcPr>
                </a:tc>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Revenue up, margin thin — charters passed through</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solidFill>
                      <a:srgbClr val="EFEDE5"/>
                    </a:solidFill>
                  </a:tcPr>
                </a:tc>
                <a:extLst>
                  <a:ext uri="{0D108BD9-81ED-4DB2-BD59-A6C34878D82A}">
                    <a16:rowId xmlns:a16="http://schemas.microsoft.com/office/drawing/2014/main" val="10002"/>
                  </a:ext>
                </a:extLst>
              </a:tr>
              <a:tr h="586299">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Ports</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tcPr>
                </a:tc>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DP World H1 revenue $12.7bn, up 13.1%; adjusted EBITDA down 5.6%</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tcPr>
                </a:tc>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Network absorbed the Jebel Ali hit</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tcPr>
                </a:tc>
                <a:extLst>
                  <a:ext uri="{0D108BD9-81ED-4DB2-BD59-A6C34878D82A}">
                    <a16:rowId xmlns:a16="http://schemas.microsoft.com/office/drawing/2014/main" val="10003"/>
                  </a:ext>
                </a:extLst>
              </a:tr>
              <a:tr h="355237">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Platforms</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solidFill>
                      <a:srgbClr val="EFEDE5"/>
                    </a:solidFill>
                  </a:tcPr>
                </a:tc>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talabat H1 GMV $5.6bn, up 15%; Q2 net income down 18%</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solidFill>
                      <a:srgbClr val="EFEDE5"/>
                    </a:solidFill>
                  </a:tcPr>
                </a:tc>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Shareholders, by choice</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solidFill>
                      <a:srgbClr val="EFEDE5"/>
                    </a:solidFill>
                  </a:tcPr>
                </a:tc>
                <a:extLst>
                  <a:ext uri="{0D108BD9-81ED-4DB2-BD59-A6C34878D82A}">
                    <a16:rowId xmlns:a16="http://schemas.microsoft.com/office/drawing/2014/main" val="10004"/>
                  </a:ext>
                </a:extLst>
              </a:tr>
              <a:tr h="355237">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Consumers</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tcPr>
                </a:tc>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Temu Gulf delivery estimates stretched from about 15 to 20 days</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tcPr>
                </a:tc>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Paid in service, not yet in price</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5" name="Text 2"/>
          <p:cNvSpPr/>
          <p:nvPr/>
        </p:nvSpPr>
        <p:spPr>
          <a:xfrm>
            <a:off x="812787" y="4747568"/>
            <a:ext cx="9810681" cy="301598"/>
          </a:xfrm>
          <a:prstGeom prst="rect">
            <a:avLst/>
          </a:prstGeom>
          <a:noFill/>
          <a:ln/>
        </p:spPr>
        <p:txBody>
          <a:bodyPr wrap="square" lIns="0" tIns="0" rIns="0" bIns="0" rtlCol="0" anchor="t">
            <a:normAutofit/>
          </a:bodyPr>
          <a:lstStyle/>
          <a:p>
            <a:pPr marL="0" indent="0" algn="l">
              <a:lnSpc>
                <a:spcPts val="2175"/>
              </a:lnSpc>
              <a:buNone/>
            </a:pPr>
            <a:r>
              <a:rPr lang="en-US" sz="1500" dirty="0">
                <a:solidFill>
                  <a:srgbClr val="12233A"/>
                </a:solidFill>
                <a:latin typeface="IBM Plex Sans" pitchFamily="34" charset="0"/>
                <a:ea typeface="IBM Plex Sans" pitchFamily="34" charset="-122"/>
                <a:cs typeface="IBM Plex Sans" pitchFamily="34" charset="-120"/>
              </a:rPr>
              <a:t>Ask the question about your own chain: revenue growth that is really recovered surcharge is not growth.</a:t>
            </a:r>
            <a:endParaRPr lang="en-US" sz="1500" dirty="0"/>
          </a:p>
        </p:txBody>
      </p:sp>
      <p:sp>
        <p:nvSpPr>
          <p:cNvPr id="6" name="Text 3"/>
          <p:cNvSpPr/>
          <p:nvPr/>
        </p:nvSpPr>
        <p:spPr>
          <a:xfrm>
            <a:off x="812787" y="6238202"/>
            <a:ext cx="7419242" cy="23877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A7179"/>
                </a:solidFill>
                <a:latin typeface="IBM Plex Sans" pitchFamily="34" charset="0"/>
                <a:ea typeface="IBM Plex Sans" pitchFamily="34" charset="-122"/>
                <a:cs typeface="IBM Plex Sans" pitchFamily="34" charset="-120"/>
              </a:rPr>
              <a:t>Sources: Maersk operational updates; Aramex H1 2026; DP World H1 2026; talabat H1 2026; Bloomberg.</a:t>
            </a:r>
            <a:endParaRPr lang="en-US" sz="1200" dirty="0"/>
          </a:p>
        </p:txBody>
      </p:sp>
      <p:sp>
        <p:nvSpPr>
          <p:cNvPr id="7" name="Text 4"/>
          <p:cNvSpPr/>
          <p:nvPr/>
        </p:nvSpPr>
        <p:spPr>
          <a:xfrm>
            <a:off x="11287730" y="6238202"/>
            <a:ext cx="142216" cy="23877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A7179"/>
                </a:solidFill>
                <a:latin typeface="IBM Plex Sans" pitchFamily="34" charset="0"/>
                <a:ea typeface="IBM Plex Sans" pitchFamily="34" charset="-122"/>
                <a:cs typeface="IBM Plex Sans" pitchFamily="34" charset="-120"/>
              </a:rPr>
              <a:t>7</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812787" y="812784"/>
            <a:ext cx="10883350" cy="238771"/>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8A5F14"/>
                </a:solidFill>
                <a:latin typeface="IBM Plex Sans" pitchFamily="34" charset="0"/>
                <a:ea typeface="IBM Plex Sans" pitchFamily="34" charset="-122"/>
                <a:cs typeface="IBM Plex Sans" pitchFamily="34" charset="-120"/>
              </a:rPr>
              <a:t>QUESTION 02 · DURABILITY</a:t>
            </a:r>
            <a:endParaRPr lang="en-US" sz="1200" dirty="0"/>
          </a:p>
        </p:txBody>
      </p:sp>
      <p:graphicFrame>
        <p:nvGraphicFramePr>
          <p:cNvPr id="4" name="Table 0"/>
          <p:cNvGraphicFramePr>
            <a:graphicFrameLocks noGrp="1"/>
          </p:cNvGraphicFramePr>
          <p:nvPr>
            <p:extLst>
              <p:ext uri="{D42A27DB-BD31-4B8C-83A1-F6EECF244321}">
                <p14:modId xmlns:p14="http://schemas.microsoft.com/office/powerpoint/2010/main" val="146350541"/>
              </p:ext>
            </p:extLst>
          </p:nvPr>
        </p:nvGraphicFramePr>
        <p:xfrm>
          <a:off x="812787" y="1861747"/>
          <a:ext cx="10566360" cy="3286732"/>
        </p:xfrm>
        <a:graphic>
          <a:graphicData uri="http://schemas.openxmlformats.org/drawingml/2006/table">
            <a:tbl>
              <a:tblPr/>
              <a:tblGrid>
                <a:gridCol w="2324599">
                  <a:extLst>
                    <a:ext uri="{9D8B030D-6E8A-4147-A177-3AD203B41FA5}">
                      <a16:colId xmlns:a16="http://schemas.microsoft.com/office/drawing/2014/main" val="20000"/>
                    </a:ext>
                  </a:extLst>
                </a:gridCol>
                <a:gridCol w="4015217">
                  <a:extLst>
                    <a:ext uri="{9D8B030D-6E8A-4147-A177-3AD203B41FA5}">
                      <a16:colId xmlns:a16="http://schemas.microsoft.com/office/drawing/2014/main" val="20001"/>
                    </a:ext>
                  </a:extLst>
                </a:gridCol>
                <a:gridCol w="4226544">
                  <a:extLst>
                    <a:ext uri="{9D8B030D-6E8A-4147-A177-3AD203B41FA5}">
                      <a16:colId xmlns:a16="http://schemas.microsoft.com/office/drawing/2014/main" val="20002"/>
                    </a:ext>
                  </a:extLst>
                </a:gridCol>
              </a:tblGrid>
              <a:tr h="355237">
                <a:tc>
                  <a:txBody>
                    <a:bodyPr/>
                    <a:lstStyle/>
                    <a:p>
                      <a:pPr marL="0" indent="0">
                        <a:lnSpc>
                          <a:spcPts val="1820"/>
                        </a:lnSpc>
                        <a:buNone/>
                      </a:pPr>
                      <a:r>
                        <a:rPr lang="en-US" sz="1300" b="1" dirty="0">
                          <a:solidFill>
                            <a:srgbClr val="F7F6F1"/>
                          </a:solidFill>
                          <a:latin typeface="Avenir Next LT Pro" panose="020B0504020202020204" pitchFamily="34" charset="0"/>
                          <a:ea typeface="IBM Plex Sans" pitchFamily="34" charset="-122"/>
                          <a:cs typeface="IBM Plex Sans" pitchFamily="34" charset="-120"/>
                        </a:rPr>
                        <a:t>Benchmark</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solidFill>
                      <a:srgbClr val="12233A"/>
                    </a:solidFill>
                  </a:tcPr>
                </a:tc>
                <a:tc>
                  <a:txBody>
                    <a:bodyPr/>
                    <a:lstStyle/>
                    <a:p>
                      <a:pPr marL="0" indent="0">
                        <a:lnSpc>
                          <a:spcPts val="1820"/>
                        </a:lnSpc>
                        <a:buNone/>
                      </a:pPr>
                      <a:r>
                        <a:rPr lang="en-US" sz="1300" b="1" dirty="0">
                          <a:solidFill>
                            <a:srgbClr val="F7F6F1"/>
                          </a:solidFill>
                          <a:latin typeface="Avenir Next LT Pro" panose="020B0504020202020204" pitchFamily="34" charset="0"/>
                          <a:ea typeface="IBM Plex Sans" pitchFamily="34" charset="-122"/>
                          <a:cs typeface="IBM Plex Sans" pitchFamily="34" charset="-120"/>
                        </a:rPr>
                        <a:t>The headline</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solidFill>
                      <a:srgbClr val="12233A"/>
                    </a:solidFill>
                  </a:tcPr>
                </a:tc>
                <a:tc>
                  <a:txBody>
                    <a:bodyPr/>
                    <a:lstStyle/>
                    <a:p>
                      <a:pPr marL="0" indent="0">
                        <a:lnSpc>
                          <a:spcPts val="1820"/>
                        </a:lnSpc>
                        <a:buNone/>
                      </a:pPr>
                      <a:r>
                        <a:rPr lang="en-US" sz="1300" b="1" dirty="0">
                          <a:solidFill>
                            <a:srgbClr val="F7F6F1"/>
                          </a:solidFill>
                          <a:latin typeface="Avenir Next LT Pro" panose="020B0504020202020204" pitchFamily="34" charset="0"/>
                          <a:ea typeface="IBM Plex Sans" pitchFamily="34" charset="-122"/>
                          <a:cs typeface="IBM Plex Sans" pitchFamily="34" charset="-120"/>
                        </a:rPr>
                        <a:t>What is holding it up</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solidFill>
                      <a:srgbClr val="12233A"/>
                    </a:solidFill>
                  </a:tcPr>
                </a:tc>
                <a:extLst>
                  <a:ext uri="{0D108BD9-81ED-4DB2-BD59-A6C34878D82A}">
                    <a16:rowId xmlns:a16="http://schemas.microsoft.com/office/drawing/2014/main" val="10000"/>
                  </a:ext>
                </a:extLst>
              </a:tr>
              <a:tr h="586299">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Emirates Group</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tcPr>
                </a:tc>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Record AED 24.4bn pre-tax profit, year to 31 Mar 2026</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tcPr>
                </a:tc>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Hedged to 2028–29; only one war month fell in the year</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tcPr>
                </a:tc>
                <a:extLst>
                  <a:ext uri="{0D108BD9-81ED-4DB2-BD59-A6C34878D82A}">
                    <a16:rowId xmlns:a16="http://schemas.microsoft.com/office/drawing/2014/main" val="10001"/>
                  </a:ext>
                </a:extLst>
              </a:tr>
              <a:tr h="586299">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Emirates SkyCargo</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solidFill>
                      <a:srgbClr val="EFEDE5"/>
                    </a:solidFill>
                  </a:tcPr>
                </a:tc>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Passenger flying back near 100% by mid-July; six freighters added since March</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solidFill>
                      <a:srgbClr val="EFEDE5"/>
                    </a:solidFill>
                  </a:tcPr>
                </a:tc>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Capacity ordered before the war; no 2026 state injection disclosed</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solidFill>
                      <a:srgbClr val="EFEDE5"/>
                    </a:solidFill>
                  </a:tcPr>
                </a:tc>
                <a:extLst>
                  <a:ext uri="{0D108BD9-81ED-4DB2-BD59-A6C34878D82A}">
                    <a16:rowId xmlns:a16="http://schemas.microsoft.com/office/drawing/2014/main" val="10002"/>
                  </a:ext>
                </a:extLst>
              </a:tr>
              <a:tr h="586299">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Cathay Pacific</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tcPr>
                </a:tc>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H1 profit up 71% to HK$6.24bn</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tcPr>
                </a:tc>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Europe traffic rerouted via Hong Kong; Gulf routes still suspended to 30 Nov</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tcPr>
                </a:tc>
                <a:extLst>
                  <a:ext uri="{0D108BD9-81ED-4DB2-BD59-A6C34878D82A}">
                    <a16:rowId xmlns:a16="http://schemas.microsoft.com/office/drawing/2014/main" val="10003"/>
                  </a:ext>
                </a:extLst>
              </a:tr>
              <a:tr h="586299">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Keeta (Meituan)</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solidFill>
                      <a:srgbClr val="EFEDE5"/>
                    </a:solidFill>
                  </a:tcPr>
                </a:tc>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Profitable in Saudi Arabia in 22 months</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solidFill>
                      <a:srgbClr val="EFEDE5"/>
                    </a:solidFill>
                  </a:tcPr>
                </a:tc>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Parent-funded entry; industry subsidies still above 2024 levels</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solidFill>
                      <a:srgbClr val="EFEDE5"/>
                    </a:solidFill>
                  </a:tcPr>
                </a:tc>
                <a:extLst>
                  <a:ext uri="{0D108BD9-81ED-4DB2-BD59-A6C34878D82A}">
                    <a16:rowId xmlns:a16="http://schemas.microsoft.com/office/drawing/2014/main" val="10004"/>
                  </a:ext>
                </a:extLst>
              </a:tr>
              <a:tr h="586299">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Dubai hospitality</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tcPr>
                </a:tc>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Still trading through a 29% occupancy fall</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tcPr>
                </a:tc>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AED 2.5bn of state relief: fees deferred, hotel taxes suspended</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5" name="Text 2"/>
          <p:cNvSpPr/>
          <p:nvPr/>
        </p:nvSpPr>
        <p:spPr>
          <a:xfrm>
            <a:off x="812787" y="5440750"/>
            <a:ext cx="9941491" cy="301598"/>
          </a:xfrm>
          <a:prstGeom prst="rect">
            <a:avLst/>
          </a:prstGeom>
          <a:noFill/>
          <a:ln/>
        </p:spPr>
        <p:txBody>
          <a:bodyPr wrap="square" lIns="0" tIns="0" rIns="0" bIns="0" rtlCol="0" anchor="t">
            <a:normAutofit/>
          </a:bodyPr>
          <a:lstStyle/>
          <a:p>
            <a:pPr marL="0" indent="0" algn="l">
              <a:lnSpc>
                <a:spcPts val="2175"/>
              </a:lnSpc>
              <a:buNone/>
            </a:pPr>
            <a:r>
              <a:rPr lang="en-US" sz="1500" dirty="0">
                <a:solidFill>
                  <a:srgbClr val="12233A"/>
                </a:solidFill>
                <a:latin typeface="IBM Plex Sans" pitchFamily="34" charset="0"/>
                <a:ea typeface="IBM Plex Sans" pitchFamily="34" charset="-122"/>
                <a:cs typeface="IBM Plex Sans" pitchFamily="34" charset="-120"/>
              </a:rPr>
              <a:t>The counter-example: airBaltic was unhedged, and filed for Chapter 11 on 14 September.</a:t>
            </a:r>
            <a:endParaRPr lang="en-US" sz="1500" dirty="0"/>
          </a:p>
        </p:txBody>
      </p:sp>
      <p:sp>
        <p:nvSpPr>
          <p:cNvPr id="6" name="Text 3"/>
          <p:cNvSpPr/>
          <p:nvPr/>
        </p:nvSpPr>
        <p:spPr>
          <a:xfrm>
            <a:off x="812787" y="6238202"/>
            <a:ext cx="8308861" cy="23877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A7179"/>
                </a:solidFill>
                <a:latin typeface="IBM Plex Sans" pitchFamily="34" charset="0"/>
                <a:ea typeface="IBM Plex Sans" pitchFamily="34" charset="-122"/>
                <a:cs typeface="IBM Plex Sans" pitchFamily="34" charset="-120"/>
              </a:rPr>
              <a:t>Sources: Emirates Group 2025–26 report; Air Cargo News; SCMP; Meituan Q2 2026; Dubai Executive Council; Reuters.</a:t>
            </a:r>
            <a:endParaRPr lang="en-US" sz="1200" dirty="0"/>
          </a:p>
        </p:txBody>
      </p:sp>
      <p:sp>
        <p:nvSpPr>
          <p:cNvPr id="7" name="Text 4"/>
          <p:cNvSpPr/>
          <p:nvPr/>
        </p:nvSpPr>
        <p:spPr>
          <a:xfrm>
            <a:off x="11287730" y="6238202"/>
            <a:ext cx="142216" cy="23877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A7179"/>
                </a:solidFill>
                <a:latin typeface="IBM Plex Sans" pitchFamily="34" charset="0"/>
                <a:ea typeface="IBM Plex Sans" pitchFamily="34" charset="-122"/>
                <a:cs typeface="IBM Plex Sans" pitchFamily="34" charset="-120"/>
              </a:rPr>
              <a:t>8</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812787" y="812788"/>
            <a:ext cx="10883350" cy="238771"/>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C8963E"/>
                </a:solidFill>
                <a:latin typeface="IBM Plex Sans" pitchFamily="34" charset="0"/>
                <a:ea typeface="IBM Plex Sans" pitchFamily="34" charset="-122"/>
                <a:cs typeface="IBM Plex Sans" pitchFamily="34" charset="-120"/>
              </a:rPr>
              <a:t>QUESTION 03 · TRIGGERS</a:t>
            </a:r>
            <a:endParaRPr lang="en-US" sz="1200" dirty="0"/>
          </a:p>
        </p:txBody>
      </p:sp>
      <p:sp>
        <p:nvSpPr>
          <p:cNvPr id="3" name="Text 1"/>
          <p:cNvSpPr/>
          <p:nvPr/>
        </p:nvSpPr>
        <p:spPr>
          <a:xfrm>
            <a:off x="812787" y="1115020"/>
            <a:ext cx="10883350" cy="492771"/>
          </a:xfrm>
          <a:prstGeom prst="rect">
            <a:avLst/>
          </a:prstGeom>
          <a:noFill/>
          <a:ln/>
        </p:spPr>
        <p:txBody>
          <a:bodyPr wrap="square" lIns="0" tIns="0" rIns="0" bIns="0" rtlCol="0" anchor="t">
            <a:normAutofit/>
          </a:bodyPr>
          <a:lstStyle/>
          <a:p>
            <a:pPr marL="0" indent="0" algn="l">
              <a:lnSpc>
                <a:spcPts val="3680"/>
              </a:lnSpc>
              <a:buNone/>
            </a:pPr>
            <a:r>
              <a:rPr lang="en-US" sz="3200" dirty="0">
                <a:latin typeface="Avenir Next LT Pro Light" panose="020B0304020202020204" pitchFamily="34" charset="0"/>
                <a:ea typeface="Source Serif 4" pitchFamily="34" charset="-122"/>
                <a:cs typeface="Source Serif 4" pitchFamily="34" charset="-120"/>
              </a:rPr>
              <a:t>Six Signals</a:t>
            </a:r>
            <a:endParaRPr lang="en-US" sz="3200" dirty="0"/>
          </a:p>
        </p:txBody>
      </p:sp>
      <p:sp>
        <p:nvSpPr>
          <p:cNvPr id="4" name="Shape 2"/>
          <p:cNvSpPr/>
          <p:nvPr/>
        </p:nvSpPr>
        <p:spPr>
          <a:xfrm>
            <a:off x="812787" y="1868103"/>
            <a:ext cx="5080000" cy="0"/>
          </a:xfrm>
          <a:prstGeom prst="line">
            <a:avLst/>
          </a:prstGeom>
          <a:noFill/>
          <a:ln w="12700">
            <a:solidFill>
              <a:srgbClr val="2A4058"/>
            </a:solidFill>
            <a:prstDash val="solid"/>
          </a:ln>
        </p:spPr>
        <p:txBody>
          <a:bodyPr/>
          <a:lstStyle/>
          <a:p>
            <a:endParaRPr lang="en-US">
              <a:latin typeface="Avenir Next LT Pro" panose="020B0504020202020204" pitchFamily="34" charset="0"/>
            </a:endParaRPr>
          </a:p>
        </p:txBody>
      </p:sp>
      <p:sp>
        <p:nvSpPr>
          <p:cNvPr id="5" name="Text 3"/>
          <p:cNvSpPr/>
          <p:nvPr/>
        </p:nvSpPr>
        <p:spPr>
          <a:xfrm>
            <a:off x="812787" y="1997292"/>
            <a:ext cx="5232400" cy="253973"/>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C8963E"/>
                </a:solidFill>
                <a:latin typeface="Avenir Next LT Pro" panose="020B0504020202020204" pitchFamily="34" charset="0"/>
                <a:ea typeface="IBM Plex Sans" pitchFamily="34" charset="-122"/>
                <a:cs typeface="IBM Plex Sans" pitchFamily="34" charset="-120"/>
              </a:rPr>
              <a:t>Strait of Hormuz transit</a:t>
            </a:r>
            <a:endParaRPr lang="en-US" sz="1500" dirty="0">
              <a:latin typeface="Avenir Next LT Pro" panose="020B0504020202020204" pitchFamily="34" charset="0"/>
            </a:endParaRPr>
          </a:p>
        </p:txBody>
      </p:sp>
      <p:sp>
        <p:nvSpPr>
          <p:cNvPr id="6" name="Text 4"/>
          <p:cNvSpPr/>
          <p:nvPr/>
        </p:nvSpPr>
        <p:spPr>
          <a:xfrm>
            <a:off x="812787" y="2263936"/>
            <a:ext cx="5232400" cy="248188"/>
          </a:xfrm>
          <a:prstGeom prst="rect">
            <a:avLst/>
          </a:prstGeom>
          <a:noFill/>
          <a:ln/>
        </p:spPr>
        <p:txBody>
          <a:bodyPr wrap="square" lIns="0" tIns="0" rIns="0" bIns="0" rtlCol="0" anchor="t">
            <a:normAutofit/>
          </a:bodyPr>
          <a:lstStyle/>
          <a:p>
            <a:pPr marL="0" indent="0" algn="l">
              <a:lnSpc>
                <a:spcPts val="1755"/>
              </a:lnSpc>
              <a:buNone/>
            </a:pPr>
            <a:r>
              <a:rPr lang="en-US" sz="1300" dirty="0">
                <a:latin typeface="Avenir Next LT Pro" panose="020B0504020202020204" pitchFamily="34" charset="0"/>
                <a:ea typeface="IBM Plex Sans" pitchFamily="34" charset="-122"/>
                <a:cs typeface="IBM Plex Sans" pitchFamily="34" charset="-120"/>
              </a:rPr>
              <a:t>Largely blocked since 28 February</a:t>
            </a:r>
            <a:endParaRPr lang="en-US" sz="1300" dirty="0">
              <a:latin typeface="Avenir Next LT Pro" panose="020B0504020202020204" pitchFamily="34" charset="0"/>
            </a:endParaRPr>
          </a:p>
        </p:txBody>
      </p:sp>
      <p:sp>
        <p:nvSpPr>
          <p:cNvPr id="7" name="Text 5"/>
          <p:cNvSpPr/>
          <p:nvPr/>
        </p:nvSpPr>
        <p:spPr>
          <a:xfrm>
            <a:off x="812787" y="2524801"/>
            <a:ext cx="5232400" cy="23877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FA6BC"/>
                </a:solidFill>
                <a:latin typeface="Avenir Next LT Pro" panose="020B0504020202020204" pitchFamily="34" charset="0"/>
                <a:ea typeface="IBM Plex Sans" pitchFamily="34" charset="-122"/>
                <a:cs typeface="IBM Plex Sans" pitchFamily="34" charset="-120"/>
              </a:rPr>
              <a:t>The single biggest swing factor for freight cost and transit time</a:t>
            </a:r>
            <a:endParaRPr lang="en-US" sz="1200" dirty="0">
              <a:latin typeface="Avenir Next LT Pro" panose="020B0504020202020204" pitchFamily="34" charset="0"/>
            </a:endParaRPr>
          </a:p>
        </p:txBody>
      </p:sp>
      <p:sp>
        <p:nvSpPr>
          <p:cNvPr id="8" name="Shape 6"/>
          <p:cNvSpPr/>
          <p:nvPr/>
        </p:nvSpPr>
        <p:spPr>
          <a:xfrm>
            <a:off x="812787" y="2871453"/>
            <a:ext cx="5080000" cy="0"/>
          </a:xfrm>
          <a:prstGeom prst="line">
            <a:avLst/>
          </a:prstGeom>
          <a:noFill/>
          <a:ln w="12700">
            <a:solidFill>
              <a:srgbClr val="2A4058"/>
            </a:solidFill>
            <a:prstDash val="solid"/>
          </a:ln>
        </p:spPr>
        <p:txBody>
          <a:bodyPr/>
          <a:lstStyle/>
          <a:p>
            <a:endParaRPr lang="en-US">
              <a:latin typeface="Avenir Next LT Pro" panose="020B0504020202020204" pitchFamily="34" charset="0"/>
            </a:endParaRPr>
          </a:p>
        </p:txBody>
      </p:sp>
      <p:sp>
        <p:nvSpPr>
          <p:cNvPr id="9" name="Text 7"/>
          <p:cNvSpPr/>
          <p:nvPr/>
        </p:nvSpPr>
        <p:spPr>
          <a:xfrm>
            <a:off x="812787" y="3000648"/>
            <a:ext cx="5232400" cy="253973"/>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C8963E"/>
                </a:solidFill>
                <a:latin typeface="Avenir Next LT Pro" panose="020B0504020202020204" pitchFamily="34" charset="0"/>
                <a:ea typeface="IBM Plex Sans" pitchFamily="34" charset="-122"/>
                <a:cs typeface="IBM Plex Sans" pitchFamily="34" charset="-120"/>
              </a:rPr>
              <a:t>East-West pipeline</a:t>
            </a:r>
            <a:endParaRPr lang="en-US" sz="1500" dirty="0">
              <a:latin typeface="Avenir Next LT Pro" panose="020B0504020202020204" pitchFamily="34" charset="0"/>
            </a:endParaRPr>
          </a:p>
        </p:txBody>
      </p:sp>
      <p:sp>
        <p:nvSpPr>
          <p:cNvPr id="10" name="Text 8"/>
          <p:cNvSpPr/>
          <p:nvPr/>
        </p:nvSpPr>
        <p:spPr>
          <a:xfrm>
            <a:off x="812787" y="3267292"/>
            <a:ext cx="5232400" cy="248188"/>
          </a:xfrm>
          <a:prstGeom prst="rect">
            <a:avLst/>
          </a:prstGeom>
          <a:noFill/>
          <a:ln/>
        </p:spPr>
        <p:txBody>
          <a:bodyPr wrap="square" lIns="0" tIns="0" rIns="0" bIns="0" rtlCol="0" anchor="t">
            <a:normAutofit/>
          </a:bodyPr>
          <a:lstStyle/>
          <a:p>
            <a:pPr marL="0" indent="0" algn="l">
              <a:lnSpc>
                <a:spcPts val="1755"/>
              </a:lnSpc>
              <a:buNone/>
            </a:pPr>
            <a:r>
              <a:rPr lang="en-US" sz="1300" dirty="0">
                <a:latin typeface="Avenir Next LT Pro" panose="020B0504020202020204" pitchFamily="34" charset="0"/>
                <a:ea typeface="IBM Plex Sans" pitchFamily="34" charset="-122"/>
                <a:cs typeface="IBM Plex Sans" pitchFamily="34" charset="-120"/>
              </a:rPr>
              <a:t>Shut 11 September; weeks, not days</a:t>
            </a:r>
            <a:endParaRPr lang="en-US" sz="1300" dirty="0">
              <a:latin typeface="Avenir Next LT Pro" panose="020B0504020202020204" pitchFamily="34" charset="0"/>
            </a:endParaRPr>
          </a:p>
        </p:txBody>
      </p:sp>
      <p:sp>
        <p:nvSpPr>
          <p:cNvPr id="11" name="Text 9"/>
          <p:cNvSpPr/>
          <p:nvPr/>
        </p:nvSpPr>
        <p:spPr>
          <a:xfrm>
            <a:off x="812787" y="3528157"/>
            <a:ext cx="5232400" cy="23877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FA6BC"/>
                </a:solidFill>
                <a:latin typeface="Avenir Next LT Pro" panose="020B0504020202020204" pitchFamily="34" charset="0"/>
                <a:ea typeface="IBM Plex Sans" pitchFamily="34" charset="-122"/>
                <a:cs typeface="IBM Plex Sans" pitchFamily="34" charset="-120"/>
              </a:rPr>
              <a:t>The last bypass around Hormuz; restart is the near-term price signal</a:t>
            </a:r>
            <a:endParaRPr lang="en-US" sz="1200" dirty="0">
              <a:latin typeface="Avenir Next LT Pro" panose="020B0504020202020204" pitchFamily="34" charset="0"/>
            </a:endParaRPr>
          </a:p>
        </p:txBody>
      </p:sp>
      <p:sp>
        <p:nvSpPr>
          <p:cNvPr id="12" name="Shape 10"/>
          <p:cNvSpPr/>
          <p:nvPr/>
        </p:nvSpPr>
        <p:spPr>
          <a:xfrm>
            <a:off x="812787" y="3874808"/>
            <a:ext cx="5080000" cy="0"/>
          </a:xfrm>
          <a:prstGeom prst="line">
            <a:avLst/>
          </a:prstGeom>
          <a:noFill/>
          <a:ln w="12700">
            <a:solidFill>
              <a:srgbClr val="2A4058"/>
            </a:solidFill>
            <a:prstDash val="solid"/>
          </a:ln>
        </p:spPr>
        <p:txBody>
          <a:bodyPr/>
          <a:lstStyle/>
          <a:p>
            <a:endParaRPr lang="en-US">
              <a:latin typeface="Avenir Next LT Pro" panose="020B0504020202020204" pitchFamily="34" charset="0"/>
            </a:endParaRPr>
          </a:p>
        </p:txBody>
      </p:sp>
      <p:sp>
        <p:nvSpPr>
          <p:cNvPr id="13" name="Text 11"/>
          <p:cNvSpPr/>
          <p:nvPr/>
        </p:nvSpPr>
        <p:spPr>
          <a:xfrm>
            <a:off x="812787" y="4004004"/>
            <a:ext cx="5232400" cy="253973"/>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C8963E"/>
                </a:solidFill>
                <a:latin typeface="Avenir Next LT Pro" panose="020B0504020202020204" pitchFamily="34" charset="0"/>
                <a:ea typeface="IBM Plex Sans" pitchFamily="34" charset="-122"/>
                <a:cs typeface="IBM Plex Sans" pitchFamily="34" charset="-120"/>
              </a:rPr>
              <a:t>Brent crude</a:t>
            </a:r>
            <a:endParaRPr lang="en-US" sz="1500" dirty="0">
              <a:latin typeface="Avenir Next LT Pro" panose="020B0504020202020204" pitchFamily="34" charset="0"/>
            </a:endParaRPr>
          </a:p>
        </p:txBody>
      </p:sp>
      <p:sp>
        <p:nvSpPr>
          <p:cNvPr id="14" name="Text 12"/>
          <p:cNvSpPr/>
          <p:nvPr/>
        </p:nvSpPr>
        <p:spPr>
          <a:xfrm>
            <a:off x="812787" y="4270648"/>
            <a:ext cx="5232400" cy="248188"/>
          </a:xfrm>
          <a:prstGeom prst="rect">
            <a:avLst/>
          </a:prstGeom>
          <a:noFill/>
          <a:ln/>
        </p:spPr>
        <p:txBody>
          <a:bodyPr wrap="square" lIns="0" tIns="0" rIns="0" bIns="0" rtlCol="0" anchor="t">
            <a:normAutofit/>
          </a:bodyPr>
          <a:lstStyle/>
          <a:p>
            <a:pPr marL="0" indent="0" algn="l">
              <a:lnSpc>
                <a:spcPts val="1755"/>
              </a:lnSpc>
              <a:buNone/>
            </a:pPr>
            <a:r>
              <a:rPr lang="en-US" sz="1300" dirty="0">
                <a:latin typeface="Avenir Next LT Pro" panose="020B0504020202020204" pitchFamily="34" charset="0"/>
                <a:ea typeface="IBM Plex Sans" pitchFamily="34" charset="-122"/>
                <a:cs typeface="IBM Plex Sans" pitchFamily="34" charset="-120"/>
              </a:rPr>
              <a:t>$105.83 on 16 September</a:t>
            </a:r>
            <a:endParaRPr lang="en-US" sz="1300" dirty="0">
              <a:latin typeface="Avenir Next LT Pro" panose="020B0504020202020204" pitchFamily="34" charset="0"/>
            </a:endParaRPr>
          </a:p>
        </p:txBody>
      </p:sp>
      <p:sp>
        <p:nvSpPr>
          <p:cNvPr id="15" name="Text 13"/>
          <p:cNvSpPr/>
          <p:nvPr/>
        </p:nvSpPr>
        <p:spPr>
          <a:xfrm>
            <a:off x="812787" y="4531506"/>
            <a:ext cx="5232400" cy="23877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FA6BC"/>
                </a:solidFill>
                <a:latin typeface="Avenir Next LT Pro" panose="020B0504020202020204" pitchFamily="34" charset="0"/>
                <a:ea typeface="IBM Plex Sans" pitchFamily="34" charset="-122"/>
                <a:cs typeface="IBM Plex Sans" pitchFamily="34" charset="-120"/>
              </a:rPr>
              <a:t>Every $10 reaches freight and fuel surcharges within weeks</a:t>
            </a:r>
            <a:endParaRPr lang="en-US" sz="1200" dirty="0">
              <a:latin typeface="Avenir Next LT Pro" panose="020B0504020202020204" pitchFamily="34" charset="0"/>
            </a:endParaRPr>
          </a:p>
        </p:txBody>
      </p:sp>
      <p:sp>
        <p:nvSpPr>
          <p:cNvPr id="16" name="Shape 14"/>
          <p:cNvSpPr/>
          <p:nvPr/>
        </p:nvSpPr>
        <p:spPr>
          <a:xfrm>
            <a:off x="6299147" y="1868103"/>
            <a:ext cx="5080000" cy="0"/>
          </a:xfrm>
          <a:prstGeom prst="line">
            <a:avLst/>
          </a:prstGeom>
          <a:noFill/>
          <a:ln w="12700">
            <a:solidFill>
              <a:srgbClr val="2A4058"/>
            </a:solidFill>
            <a:prstDash val="solid"/>
          </a:ln>
        </p:spPr>
        <p:txBody>
          <a:bodyPr/>
          <a:lstStyle/>
          <a:p>
            <a:endParaRPr lang="en-US">
              <a:latin typeface="Avenir Next LT Pro" panose="020B0504020202020204" pitchFamily="34" charset="0"/>
            </a:endParaRPr>
          </a:p>
        </p:txBody>
      </p:sp>
      <p:sp>
        <p:nvSpPr>
          <p:cNvPr id="17" name="Text 15"/>
          <p:cNvSpPr/>
          <p:nvPr/>
        </p:nvSpPr>
        <p:spPr>
          <a:xfrm>
            <a:off x="6299147" y="1997292"/>
            <a:ext cx="5232400" cy="253973"/>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C8963E"/>
                </a:solidFill>
                <a:latin typeface="Avenir Next LT Pro" panose="020B0504020202020204" pitchFamily="34" charset="0"/>
                <a:ea typeface="IBM Plex Sans" pitchFamily="34" charset="-122"/>
                <a:cs typeface="IBM Plex Sans" pitchFamily="34" charset="-120"/>
              </a:rPr>
              <a:t>Qatar force majeure</a:t>
            </a:r>
            <a:endParaRPr lang="en-US" sz="1500" dirty="0">
              <a:latin typeface="Avenir Next LT Pro" panose="020B0504020202020204" pitchFamily="34" charset="0"/>
            </a:endParaRPr>
          </a:p>
        </p:txBody>
      </p:sp>
      <p:sp>
        <p:nvSpPr>
          <p:cNvPr id="18" name="Text 16"/>
          <p:cNvSpPr/>
          <p:nvPr/>
        </p:nvSpPr>
        <p:spPr>
          <a:xfrm>
            <a:off x="6299147" y="2263936"/>
            <a:ext cx="5232400" cy="248188"/>
          </a:xfrm>
          <a:prstGeom prst="rect">
            <a:avLst/>
          </a:prstGeom>
          <a:noFill/>
          <a:ln/>
        </p:spPr>
        <p:txBody>
          <a:bodyPr wrap="square" lIns="0" tIns="0" rIns="0" bIns="0" rtlCol="0" anchor="t">
            <a:normAutofit/>
          </a:bodyPr>
          <a:lstStyle/>
          <a:p>
            <a:pPr marL="0" indent="0" algn="l">
              <a:lnSpc>
                <a:spcPts val="1755"/>
              </a:lnSpc>
              <a:buNone/>
            </a:pPr>
            <a:r>
              <a:rPr lang="en-US" sz="1300" dirty="0">
                <a:latin typeface="Avenir Next LT Pro" panose="020B0504020202020204" pitchFamily="34" charset="0"/>
                <a:ea typeface="IBM Plex Sans" pitchFamily="34" charset="-122"/>
                <a:cs typeface="IBM Plex Sans" pitchFamily="34" charset="-120"/>
              </a:rPr>
              <a:t>Renewed monthly since March</a:t>
            </a:r>
            <a:endParaRPr lang="en-US" sz="1300" dirty="0">
              <a:latin typeface="Avenir Next LT Pro" panose="020B0504020202020204" pitchFamily="34" charset="0"/>
            </a:endParaRPr>
          </a:p>
        </p:txBody>
      </p:sp>
      <p:sp>
        <p:nvSpPr>
          <p:cNvPr id="19" name="Text 17"/>
          <p:cNvSpPr/>
          <p:nvPr/>
        </p:nvSpPr>
        <p:spPr>
          <a:xfrm>
            <a:off x="6299147" y="2524801"/>
            <a:ext cx="5232400" cy="23877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FA6BC"/>
                </a:solidFill>
                <a:latin typeface="Avenir Next LT Pro" panose="020B0504020202020204" pitchFamily="34" charset="0"/>
                <a:ea typeface="IBM Plex Sans" pitchFamily="34" charset="-122"/>
                <a:cs typeface="IBM Plex Sans" pitchFamily="34" charset="-120"/>
              </a:rPr>
              <a:t>Drives input costs for Asian manufacturing and fertiliser</a:t>
            </a:r>
            <a:endParaRPr lang="en-US" sz="1200" dirty="0">
              <a:latin typeface="Avenir Next LT Pro" panose="020B0504020202020204" pitchFamily="34" charset="0"/>
            </a:endParaRPr>
          </a:p>
        </p:txBody>
      </p:sp>
      <p:sp>
        <p:nvSpPr>
          <p:cNvPr id="20" name="Shape 18"/>
          <p:cNvSpPr/>
          <p:nvPr/>
        </p:nvSpPr>
        <p:spPr>
          <a:xfrm>
            <a:off x="6299147" y="2871453"/>
            <a:ext cx="5080000" cy="0"/>
          </a:xfrm>
          <a:prstGeom prst="line">
            <a:avLst/>
          </a:prstGeom>
          <a:noFill/>
          <a:ln w="12700">
            <a:solidFill>
              <a:srgbClr val="2A4058"/>
            </a:solidFill>
            <a:prstDash val="solid"/>
          </a:ln>
        </p:spPr>
        <p:txBody>
          <a:bodyPr/>
          <a:lstStyle/>
          <a:p>
            <a:endParaRPr lang="en-US">
              <a:latin typeface="Avenir Next LT Pro" panose="020B0504020202020204" pitchFamily="34" charset="0"/>
            </a:endParaRPr>
          </a:p>
        </p:txBody>
      </p:sp>
      <p:sp>
        <p:nvSpPr>
          <p:cNvPr id="21" name="Text 19"/>
          <p:cNvSpPr/>
          <p:nvPr/>
        </p:nvSpPr>
        <p:spPr>
          <a:xfrm>
            <a:off x="6299147" y="3000648"/>
            <a:ext cx="5232400" cy="253973"/>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C8963E"/>
                </a:solidFill>
                <a:latin typeface="Avenir Next LT Pro" panose="020B0504020202020204" pitchFamily="34" charset="0"/>
                <a:ea typeface="IBM Plex Sans" pitchFamily="34" charset="-122"/>
                <a:cs typeface="IBM Plex Sans" pitchFamily="34" charset="-120"/>
              </a:rPr>
              <a:t>Gulf airline capacity</a:t>
            </a:r>
            <a:endParaRPr lang="en-US" sz="1500" dirty="0">
              <a:latin typeface="Avenir Next LT Pro" panose="020B0504020202020204" pitchFamily="34" charset="0"/>
            </a:endParaRPr>
          </a:p>
        </p:txBody>
      </p:sp>
      <p:sp>
        <p:nvSpPr>
          <p:cNvPr id="22" name="Text 20"/>
          <p:cNvSpPr/>
          <p:nvPr/>
        </p:nvSpPr>
        <p:spPr>
          <a:xfrm>
            <a:off x="6299147" y="3267292"/>
            <a:ext cx="5232400" cy="248188"/>
          </a:xfrm>
          <a:prstGeom prst="rect">
            <a:avLst/>
          </a:prstGeom>
          <a:noFill/>
          <a:ln/>
        </p:spPr>
        <p:txBody>
          <a:bodyPr wrap="square" lIns="0" tIns="0" rIns="0" bIns="0" rtlCol="0" anchor="t">
            <a:normAutofit/>
          </a:bodyPr>
          <a:lstStyle/>
          <a:p>
            <a:pPr marL="0" indent="0" algn="l">
              <a:lnSpc>
                <a:spcPts val="1755"/>
              </a:lnSpc>
              <a:buNone/>
            </a:pPr>
            <a:r>
              <a:rPr lang="en-US" sz="1300" dirty="0">
                <a:latin typeface="Avenir Next LT Pro" panose="020B0504020202020204" pitchFamily="34" charset="0"/>
                <a:ea typeface="IBM Plex Sans" pitchFamily="34" charset="-122"/>
                <a:cs typeface="IBM Plex Sans" pitchFamily="34" charset="-120"/>
              </a:rPr>
              <a:t>Cathay's Gulf routes suspended to 30 Nov</a:t>
            </a:r>
            <a:endParaRPr lang="en-US" sz="1300" dirty="0">
              <a:latin typeface="Avenir Next LT Pro" panose="020B0504020202020204" pitchFamily="34" charset="0"/>
            </a:endParaRPr>
          </a:p>
        </p:txBody>
      </p:sp>
      <p:sp>
        <p:nvSpPr>
          <p:cNvPr id="23" name="Text 21"/>
          <p:cNvSpPr/>
          <p:nvPr/>
        </p:nvSpPr>
        <p:spPr>
          <a:xfrm>
            <a:off x="6299147" y="3528157"/>
            <a:ext cx="5232400" cy="23877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FA6BC"/>
                </a:solidFill>
                <a:latin typeface="Avenir Next LT Pro" panose="020B0504020202020204" pitchFamily="34" charset="0"/>
                <a:ea typeface="IBM Plex Sans" pitchFamily="34" charset="-122"/>
                <a:cs typeface="IBM Plex Sans" pitchFamily="34" charset="-120"/>
              </a:rPr>
              <a:t>Route restoration runs ahead of trade and travel normalising</a:t>
            </a:r>
            <a:endParaRPr lang="en-US" sz="1200" dirty="0">
              <a:latin typeface="Avenir Next LT Pro" panose="020B0504020202020204" pitchFamily="34" charset="0"/>
            </a:endParaRPr>
          </a:p>
        </p:txBody>
      </p:sp>
      <p:sp>
        <p:nvSpPr>
          <p:cNvPr id="24" name="Shape 22"/>
          <p:cNvSpPr/>
          <p:nvPr/>
        </p:nvSpPr>
        <p:spPr>
          <a:xfrm>
            <a:off x="6299147" y="3874808"/>
            <a:ext cx="5080000" cy="0"/>
          </a:xfrm>
          <a:prstGeom prst="line">
            <a:avLst/>
          </a:prstGeom>
          <a:noFill/>
          <a:ln w="12700">
            <a:solidFill>
              <a:srgbClr val="2A4058"/>
            </a:solidFill>
            <a:prstDash val="solid"/>
          </a:ln>
        </p:spPr>
        <p:txBody>
          <a:bodyPr/>
          <a:lstStyle/>
          <a:p>
            <a:endParaRPr lang="en-US">
              <a:latin typeface="Avenir Next LT Pro" panose="020B0504020202020204" pitchFamily="34" charset="0"/>
            </a:endParaRPr>
          </a:p>
        </p:txBody>
      </p:sp>
      <p:sp>
        <p:nvSpPr>
          <p:cNvPr id="25" name="Text 23"/>
          <p:cNvSpPr/>
          <p:nvPr/>
        </p:nvSpPr>
        <p:spPr>
          <a:xfrm>
            <a:off x="6299147" y="4004004"/>
            <a:ext cx="5232400" cy="253973"/>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C8963E"/>
                </a:solidFill>
                <a:latin typeface="Avenir Next LT Pro" panose="020B0504020202020204" pitchFamily="34" charset="0"/>
                <a:ea typeface="IBM Plex Sans" pitchFamily="34" charset="-122"/>
                <a:cs typeface="IBM Plex Sans" pitchFamily="34" charset="-120"/>
              </a:rPr>
              <a:t>Gulf hotel occupancy</a:t>
            </a:r>
            <a:endParaRPr lang="en-US" sz="1500" dirty="0">
              <a:latin typeface="Avenir Next LT Pro" panose="020B0504020202020204" pitchFamily="34" charset="0"/>
            </a:endParaRPr>
          </a:p>
        </p:txBody>
      </p:sp>
      <p:sp>
        <p:nvSpPr>
          <p:cNvPr id="26" name="Text 24"/>
          <p:cNvSpPr/>
          <p:nvPr/>
        </p:nvSpPr>
        <p:spPr>
          <a:xfrm>
            <a:off x="6299147" y="4270648"/>
            <a:ext cx="5232400" cy="248188"/>
          </a:xfrm>
          <a:prstGeom prst="rect">
            <a:avLst/>
          </a:prstGeom>
          <a:noFill/>
          <a:ln/>
        </p:spPr>
        <p:txBody>
          <a:bodyPr wrap="square" lIns="0" tIns="0" rIns="0" bIns="0" rtlCol="0" anchor="t">
            <a:normAutofit/>
          </a:bodyPr>
          <a:lstStyle/>
          <a:p>
            <a:pPr marL="0" indent="0" algn="l">
              <a:lnSpc>
                <a:spcPts val="1755"/>
              </a:lnSpc>
              <a:buNone/>
            </a:pPr>
            <a:r>
              <a:rPr lang="en-US" sz="1300" dirty="0">
                <a:latin typeface="Avenir Next LT Pro" panose="020B0504020202020204" pitchFamily="34" charset="0"/>
                <a:ea typeface="IBM Plex Sans" pitchFamily="34" charset="-122"/>
                <a:cs typeface="IBM Plex Sans" pitchFamily="34" charset="-120"/>
              </a:rPr>
              <a:t>UAE down 26% for January to July</a:t>
            </a:r>
            <a:endParaRPr lang="en-US" sz="1300" dirty="0">
              <a:latin typeface="Avenir Next LT Pro" panose="020B0504020202020204" pitchFamily="34" charset="0"/>
            </a:endParaRPr>
          </a:p>
        </p:txBody>
      </p:sp>
      <p:sp>
        <p:nvSpPr>
          <p:cNvPr id="27" name="Text 25"/>
          <p:cNvSpPr/>
          <p:nvPr/>
        </p:nvSpPr>
        <p:spPr>
          <a:xfrm>
            <a:off x="6299147" y="4531506"/>
            <a:ext cx="5232400" cy="23877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FA6BC"/>
                </a:solidFill>
                <a:latin typeface="Avenir Next LT Pro" panose="020B0504020202020204" pitchFamily="34" charset="0"/>
                <a:ea typeface="IBM Plex Sans" pitchFamily="34" charset="-122"/>
                <a:cs typeface="IBM Plex Sans" pitchFamily="34" charset="-120"/>
              </a:rPr>
              <a:t>The cleanest proxy for MICE, retail and corporate travel demand</a:t>
            </a:r>
            <a:endParaRPr lang="en-US" sz="1200" dirty="0">
              <a:latin typeface="Avenir Next LT Pro" panose="020B0504020202020204" pitchFamily="34" charset="0"/>
            </a:endParaRPr>
          </a:p>
        </p:txBody>
      </p:sp>
      <p:sp>
        <p:nvSpPr>
          <p:cNvPr id="28" name="Text 26"/>
          <p:cNvSpPr/>
          <p:nvPr/>
        </p:nvSpPr>
        <p:spPr>
          <a:xfrm>
            <a:off x="812787" y="6238205"/>
            <a:ext cx="7102886" cy="23877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FA6BC"/>
                </a:solidFill>
                <a:latin typeface="IBM Plex Sans" pitchFamily="34" charset="0"/>
                <a:ea typeface="IBM Plex Sans" pitchFamily="34" charset="-122"/>
                <a:cs typeface="IBM Plex Sans" pitchFamily="34" charset="-120"/>
              </a:rPr>
              <a:t>Readings as at 17 September 2026. Sources: CNBC; Doha News; SCMP; Cavendish Maxwell via AGBI.</a:t>
            </a:r>
            <a:endParaRPr lang="en-US" sz="1200" dirty="0"/>
          </a:p>
        </p:txBody>
      </p:sp>
      <p:sp>
        <p:nvSpPr>
          <p:cNvPr id="29" name="Text 27"/>
          <p:cNvSpPr/>
          <p:nvPr/>
        </p:nvSpPr>
        <p:spPr>
          <a:xfrm>
            <a:off x="11287730" y="6238205"/>
            <a:ext cx="142216" cy="23877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FA6BC"/>
                </a:solidFill>
                <a:latin typeface="IBM Plex Sans" pitchFamily="34" charset="0"/>
                <a:ea typeface="IBM Plex Sans" pitchFamily="34" charset="-122"/>
                <a:cs typeface="IBM Plex Sans" pitchFamily="34" charset="-120"/>
              </a:rPr>
              <a:t>9</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812787" y="812781"/>
            <a:ext cx="10883350" cy="238771"/>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8A5F14"/>
                </a:solidFill>
                <a:latin typeface="Avenir Next LT Pro" panose="020B0504020202020204" pitchFamily="34" charset="0"/>
                <a:ea typeface="IBM Plex Sans" pitchFamily="34" charset="-122"/>
                <a:cs typeface="IBM Plex Sans" pitchFamily="34" charset="-120"/>
              </a:rPr>
              <a:t>2027 PLANNING</a:t>
            </a:r>
            <a:endParaRPr lang="en-US" sz="1200" dirty="0">
              <a:latin typeface="Avenir Next LT Pro" panose="020B0504020202020204" pitchFamily="34" charset="0"/>
            </a:endParaRPr>
          </a:p>
        </p:txBody>
      </p:sp>
      <p:sp>
        <p:nvSpPr>
          <p:cNvPr id="3" name="Text 1"/>
          <p:cNvSpPr/>
          <p:nvPr/>
        </p:nvSpPr>
        <p:spPr>
          <a:xfrm>
            <a:off x="812787" y="1115014"/>
            <a:ext cx="10883350" cy="492771"/>
          </a:xfrm>
          <a:prstGeom prst="rect">
            <a:avLst/>
          </a:prstGeom>
          <a:noFill/>
          <a:ln/>
        </p:spPr>
        <p:txBody>
          <a:bodyPr wrap="square" lIns="0" tIns="0" rIns="0" bIns="0" rtlCol="0" anchor="t">
            <a:normAutofit/>
          </a:bodyPr>
          <a:lstStyle/>
          <a:p>
            <a:pPr marL="0" indent="0" algn="l">
              <a:lnSpc>
                <a:spcPts val="3680"/>
              </a:lnSpc>
              <a:buNone/>
            </a:pPr>
            <a:r>
              <a:rPr lang="en-US" sz="3200" dirty="0">
                <a:solidFill>
                  <a:srgbClr val="12233A"/>
                </a:solidFill>
                <a:latin typeface="Avenir Next LT Pro" panose="020B0504020202020204" pitchFamily="34" charset="0"/>
                <a:ea typeface="Source Serif 4" pitchFamily="34" charset="-122"/>
              </a:rPr>
              <a:t>Three Possible Scenarios</a:t>
            </a:r>
            <a:endParaRPr lang="en-US" sz="3200" dirty="0">
              <a:latin typeface="Avenir Next LT Pro" panose="020B0504020202020204" pitchFamily="34" charset="0"/>
            </a:endParaRPr>
          </a:p>
        </p:txBody>
      </p:sp>
      <p:graphicFrame>
        <p:nvGraphicFramePr>
          <p:cNvPr id="4" name="Table 0"/>
          <p:cNvGraphicFramePr>
            <a:graphicFrameLocks noGrp="1"/>
          </p:cNvGraphicFramePr>
          <p:nvPr>
            <p:extLst>
              <p:ext uri="{D42A27DB-BD31-4B8C-83A1-F6EECF244321}">
                <p14:modId xmlns:p14="http://schemas.microsoft.com/office/powerpoint/2010/main" val="1578559292"/>
              </p:ext>
            </p:extLst>
          </p:nvPr>
        </p:nvGraphicFramePr>
        <p:xfrm>
          <a:off x="812787" y="1836316"/>
          <a:ext cx="10566361" cy="2114134"/>
        </p:xfrm>
        <a:graphic>
          <a:graphicData uri="http://schemas.openxmlformats.org/drawingml/2006/table">
            <a:tbl>
              <a:tblPr/>
              <a:tblGrid>
                <a:gridCol w="1690618">
                  <a:extLst>
                    <a:ext uri="{9D8B030D-6E8A-4147-A177-3AD203B41FA5}">
                      <a16:colId xmlns:a16="http://schemas.microsoft.com/office/drawing/2014/main" val="20000"/>
                    </a:ext>
                  </a:extLst>
                </a:gridCol>
                <a:gridCol w="2747254">
                  <a:extLst>
                    <a:ext uri="{9D8B030D-6E8A-4147-A177-3AD203B41FA5}">
                      <a16:colId xmlns:a16="http://schemas.microsoft.com/office/drawing/2014/main" val="20001"/>
                    </a:ext>
                  </a:extLst>
                </a:gridCol>
                <a:gridCol w="2747254">
                  <a:extLst>
                    <a:ext uri="{9D8B030D-6E8A-4147-A177-3AD203B41FA5}">
                      <a16:colId xmlns:a16="http://schemas.microsoft.com/office/drawing/2014/main" val="20002"/>
                    </a:ext>
                  </a:extLst>
                </a:gridCol>
                <a:gridCol w="3381235">
                  <a:extLst>
                    <a:ext uri="{9D8B030D-6E8A-4147-A177-3AD203B41FA5}">
                      <a16:colId xmlns:a16="http://schemas.microsoft.com/office/drawing/2014/main" val="20003"/>
                    </a:ext>
                  </a:extLst>
                </a:gridCol>
              </a:tblGrid>
              <a:tr h="355237">
                <a:tc>
                  <a:txBody>
                    <a:bodyPr/>
                    <a:lstStyle/>
                    <a:p>
                      <a:pPr marL="0" indent="0">
                        <a:lnSpc>
                          <a:spcPts val="1820"/>
                        </a:lnSpc>
                        <a:buNone/>
                      </a:pPr>
                      <a:r>
                        <a:rPr lang="en-US" sz="1300" b="1" dirty="0">
                          <a:solidFill>
                            <a:srgbClr val="F7F6F1"/>
                          </a:solidFill>
                          <a:latin typeface="Avenir Next LT Pro" panose="020B0504020202020204" pitchFamily="34" charset="0"/>
                          <a:ea typeface="IBM Plex Sans" pitchFamily="34" charset="-122"/>
                          <a:cs typeface="IBM Plex Sans" pitchFamily="34" charset="-120"/>
                        </a:rPr>
                        <a:t>Scenario</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solidFill>
                      <a:srgbClr val="12233A"/>
                    </a:solidFill>
                  </a:tcPr>
                </a:tc>
                <a:tc>
                  <a:txBody>
                    <a:bodyPr/>
                    <a:lstStyle/>
                    <a:p>
                      <a:pPr marL="0" indent="0">
                        <a:lnSpc>
                          <a:spcPts val="1820"/>
                        </a:lnSpc>
                        <a:buNone/>
                      </a:pPr>
                      <a:r>
                        <a:rPr lang="en-US" sz="1300" b="1" dirty="0">
                          <a:solidFill>
                            <a:srgbClr val="F7F6F1"/>
                          </a:solidFill>
                          <a:latin typeface="Avenir Next LT Pro" panose="020B0504020202020204" pitchFamily="34" charset="0"/>
                          <a:ea typeface="IBM Plex Sans" pitchFamily="34" charset="-122"/>
                          <a:cs typeface="IBM Plex Sans" pitchFamily="34" charset="-120"/>
                        </a:rPr>
                        <a:t>The signal</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solidFill>
                      <a:srgbClr val="12233A"/>
                    </a:solidFill>
                  </a:tcPr>
                </a:tc>
                <a:tc>
                  <a:txBody>
                    <a:bodyPr/>
                    <a:lstStyle/>
                    <a:p>
                      <a:pPr marL="0" indent="0">
                        <a:lnSpc>
                          <a:spcPts val="1820"/>
                        </a:lnSpc>
                        <a:buNone/>
                      </a:pPr>
                      <a:r>
                        <a:rPr lang="en-US" sz="1300" b="1" dirty="0">
                          <a:solidFill>
                            <a:srgbClr val="F7F6F1"/>
                          </a:solidFill>
                          <a:latin typeface="Avenir Next LT Pro" panose="020B0504020202020204" pitchFamily="34" charset="0"/>
                          <a:ea typeface="IBM Plex Sans" pitchFamily="34" charset="-122"/>
                          <a:cs typeface="IBM Plex Sans" pitchFamily="34" charset="-120"/>
                        </a:rPr>
                        <a:t>Effect on cost</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solidFill>
                      <a:srgbClr val="12233A"/>
                    </a:solidFill>
                  </a:tcPr>
                </a:tc>
                <a:tc>
                  <a:txBody>
                    <a:bodyPr/>
                    <a:lstStyle/>
                    <a:p>
                      <a:pPr marL="0" indent="0">
                        <a:lnSpc>
                          <a:spcPts val="1820"/>
                        </a:lnSpc>
                        <a:buNone/>
                      </a:pPr>
                      <a:r>
                        <a:rPr lang="en-US" sz="1300" b="1" dirty="0">
                          <a:solidFill>
                            <a:srgbClr val="F7F6F1"/>
                          </a:solidFill>
                          <a:latin typeface="Avenir Next LT Pro" panose="020B0504020202020204" pitchFamily="34" charset="0"/>
                          <a:ea typeface="IBM Plex Sans" pitchFamily="34" charset="-122"/>
                          <a:cs typeface="IBM Plex Sans" pitchFamily="34" charset="-120"/>
                        </a:rPr>
                        <a:t>Pre-agreed action</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solidFill>
                      <a:srgbClr val="12233A"/>
                    </a:solidFill>
                  </a:tcPr>
                </a:tc>
                <a:extLst>
                  <a:ext uri="{0D108BD9-81ED-4DB2-BD59-A6C34878D82A}">
                    <a16:rowId xmlns:a16="http://schemas.microsoft.com/office/drawing/2014/main" val="10000"/>
                  </a:ext>
                </a:extLst>
              </a:tr>
              <a:tr h="586299">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Settlement</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tcPr>
                </a:tc>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Hormuz reopens; pipeline restarts</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tcPr>
                </a:tc>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Surcharges unwind over two to three quarters</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tcPr>
                </a:tc>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Restore Gulf capacity in stages; renegotiate surcharge floors down</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tcPr>
                </a:tc>
                <a:extLst>
                  <a:ext uri="{0D108BD9-81ED-4DB2-BD59-A6C34878D82A}">
                    <a16:rowId xmlns:a16="http://schemas.microsoft.com/office/drawing/2014/main" val="10001"/>
                  </a:ext>
                </a:extLst>
              </a:tr>
              <a:tr h="586299">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Stalemate</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solidFill>
                      <a:srgbClr val="EFEDE5"/>
                    </a:solidFill>
                  </a:tcPr>
                </a:tc>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Escorted corridors; risk premiums persist</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solidFill>
                      <a:srgbClr val="EFEDE5"/>
                    </a:solidFill>
                  </a:tcPr>
                </a:tc>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Structurally higher freight, fuel and insurance</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solidFill>
                      <a:srgbClr val="EFEDE5"/>
                    </a:solidFill>
                  </a:tcPr>
                </a:tc>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Keep dual routing; price surcharges into contracts; hold liquidity headroom</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solidFill>
                      <a:srgbClr val="EFEDE5"/>
                    </a:solidFill>
                  </a:tcPr>
                </a:tc>
                <a:extLst>
                  <a:ext uri="{0D108BD9-81ED-4DB2-BD59-A6C34878D82A}">
                    <a16:rowId xmlns:a16="http://schemas.microsoft.com/office/drawing/2014/main" val="10002"/>
                  </a:ext>
                </a:extLst>
              </a:tr>
              <a:tr h="586299">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Escalation</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tcPr>
                </a:tc>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Red Sea and bypass routes both constrained</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tcPr>
                </a:tc>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Step change in landed cost; demand falls again</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tcPr>
                </a:tc>
                <a:tc>
                  <a:txBody>
                    <a:bodyPr/>
                    <a:lstStyle/>
                    <a:p>
                      <a:pPr marL="0" indent="0">
                        <a:lnSpc>
                          <a:spcPts val="1820"/>
                        </a:lnSpc>
                        <a:buNone/>
                      </a:pPr>
                      <a:r>
                        <a:rPr lang="en-US" sz="1300" dirty="0">
                          <a:solidFill>
                            <a:srgbClr val="12233A"/>
                          </a:solidFill>
                          <a:latin typeface="Avenir Next LT Pro" panose="020B0504020202020204" pitchFamily="34" charset="0"/>
                          <a:ea typeface="IBM Plex Sans" pitchFamily="34" charset="-122"/>
                          <a:cs typeface="IBM Plex Sans" pitchFamily="34" charset="-120"/>
                        </a:rPr>
                        <a:t>Shift sourcing and markets; defer Gulf capex; stress-test counterparties</a:t>
                      </a:r>
                      <a:endParaRPr lang="en-US" sz="1300" dirty="0">
                        <a:latin typeface="Avenir Next LT Pro" panose="020B0504020202020204" pitchFamily="34" charset="0"/>
                        <a:ea typeface="IBM Plex Sans" charset="0"/>
                        <a:cs typeface="IBM Plex Sans" charset="0"/>
                      </a:endParaRPr>
                    </a:p>
                  </a:txBody>
                  <a:tcPr marL="57785" marR="57785" marT="57785" marB="57785">
                    <a:lnL w="12700" cap="flat" cmpd="sng" algn="ctr">
                      <a:solidFill>
                        <a:srgbClr val="C5C8C9"/>
                      </a:solidFill>
                      <a:prstDash val="solid"/>
                      <a:round/>
                      <a:headEnd type="none" w="med" len="med"/>
                      <a:tailEnd type="none" w="med" len="med"/>
                    </a:lnL>
                    <a:lnR w="12700" cap="flat" cmpd="sng" algn="ctr">
                      <a:solidFill>
                        <a:srgbClr val="C5C8C9"/>
                      </a:solidFill>
                      <a:prstDash val="solid"/>
                      <a:round/>
                      <a:headEnd type="none" w="med" len="med"/>
                      <a:tailEnd type="none" w="med" len="med"/>
                    </a:lnR>
                    <a:lnT w="12700" cap="flat" cmpd="sng" algn="ctr">
                      <a:solidFill>
                        <a:srgbClr val="C5C8C9"/>
                      </a:solidFill>
                      <a:prstDash val="solid"/>
                      <a:round/>
                      <a:headEnd type="none" w="med" len="med"/>
                      <a:tailEnd type="none" w="med" len="med"/>
                    </a:lnT>
                    <a:lnB w="12700" cap="flat" cmpd="sng" algn="ctr">
                      <a:solidFill>
                        <a:srgbClr val="C5C8C9"/>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5" name="Shape 2"/>
          <p:cNvSpPr/>
          <p:nvPr/>
        </p:nvSpPr>
        <p:spPr>
          <a:xfrm>
            <a:off x="812787" y="4217299"/>
            <a:ext cx="10566360" cy="958689"/>
          </a:xfrm>
          <a:prstGeom prst="roundRect">
            <a:avLst>
              <a:gd name="adj" fmla="val 10598"/>
            </a:avLst>
          </a:prstGeom>
          <a:solidFill>
            <a:srgbClr val="EFE7D5"/>
          </a:solidFill>
          <a:ln/>
        </p:spPr>
        <p:txBody>
          <a:bodyPr/>
          <a:lstStyle/>
          <a:p>
            <a:endParaRPr lang="en-US">
              <a:latin typeface="Avenir Next LT Pro" panose="020B0504020202020204" pitchFamily="34" charset="0"/>
            </a:endParaRPr>
          </a:p>
        </p:txBody>
      </p:sp>
      <p:pic>
        <p:nvPicPr>
          <p:cNvPr id="6" name="Image 0" descr="rect"/>
          <p:cNvPicPr>
            <a:picLocks noChangeAspect="1"/>
          </p:cNvPicPr>
          <p:nvPr/>
        </p:nvPicPr>
        <p:blipFill>
          <a:blip r:embed="rId3"/>
          <a:srcRect t="-7" b="-7"/>
          <a:stretch/>
        </p:blipFill>
        <p:spPr>
          <a:xfrm>
            <a:off x="1066719" y="4468068"/>
            <a:ext cx="50787" cy="457146"/>
          </a:xfrm>
          <a:prstGeom prst="rect">
            <a:avLst/>
          </a:prstGeom>
        </p:spPr>
      </p:pic>
      <p:sp>
        <p:nvSpPr>
          <p:cNvPr id="7" name="Text 3"/>
          <p:cNvSpPr/>
          <p:nvPr/>
        </p:nvSpPr>
        <p:spPr>
          <a:xfrm>
            <a:off x="1295292" y="4420443"/>
            <a:ext cx="9418251" cy="577796"/>
          </a:xfrm>
          <a:prstGeom prst="rect">
            <a:avLst/>
          </a:prstGeom>
          <a:noFill/>
          <a:ln/>
        </p:spPr>
        <p:txBody>
          <a:bodyPr wrap="square" lIns="0" tIns="0" rIns="0" bIns="0" rtlCol="0" anchor="t">
            <a:normAutofit/>
          </a:bodyPr>
          <a:lstStyle/>
          <a:p>
            <a:pPr marL="0" indent="0" algn="l">
              <a:lnSpc>
                <a:spcPts val="2175"/>
              </a:lnSpc>
              <a:buNone/>
            </a:pPr>
            <a:r>
              <a:rPr lang="en-US" sz="1500" dirty="0">
                <a:solidFill>
                  <a:srgbClr val="12233A"/>
                </a:solidFill>
                <a:latin typeface="Avenir Next LT Pro" panose="020B0504020202020204" pitchFamily="34" charset="0"/>
                <a:ea typeface="IBM Plex Sans" pitchFamily="34" charset="-122"/>
                <a:cs typeface="IBM Plex Sans" pitchFamily="34" charset="-120"/>
              </a:rPr>
              <a:t>The IMF puts the cumulative Gulf output loss at 7% over five years. Plan for a slow recovery, not a snap-back.</a:t>
            </a:r>
            <a:endParaRPr lang="en-US" sz="1500" dirty="0">
              <a:latin typeface="Avenir Next LT Pro" panose="020B0504020202020204" pitchFamily="34" charset="0"/>
            </a:endParaRPr>
          </a:p>
        </p:txBody>
      </p:sp>
      <p:sp>
        <p:nvSpPr>
          <p:cNvPr id="8" name="Text 4"/>
          <p:cNvSpPr/>
          <p:nvPr/>
        </p:nvSpPr>
        <p:spPr>
          <a:xfrm>
            <a:off x="812787" y="6238199"/>
            <a:ext cx="6474887" cy="23877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A7179"/>
                </a:solidFill>
                <a:latin typeface="Avenir Next LT Pro" panose="020B0504020202020204" pitchFamily="34" charset="0"/>
                <a:ea typeface="IBM Plex Sans" pitchFamily="34" charset="-122"/>
                <a:cs typeface="IBM Plex Sans" pitchFamily="34" charset="-120"/>
              </a:rPr>
              <a:t>Source: IMF via Stimson Center, May 2026. Scenarios are planning constructs, not forecasts.</a:t>
            </a:r>
            <a:endParaRPr lang="en-US" sz="1200" dirty="0">
              <a:latin typeface="Avenir Next LT Pro" panose="020B0504020202020204" pitchFamily="34" charset="0"/>
            </a:endParaRPr>
          </a:p>
        </p:txBody>
      </p:sp>
      <p:sp>
        <p:nvSpPr>
          <p:cNvPr id="9" name="Text 5"/>
          <p:cNvSpPr/>
          <p:nvPr/>
        </p:nvSpPr>
        <p:spPr>
          <a:xfrm>
            <a:off x="11196315" y="6238199"/>
            <a:ext cx="233632" cy="23877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A7179"/>
                </a:solidFill>
                <a:latin typeface="Avenir Next LT Pro" panose="020B0504020202020204" pitchFamily="34" charset="0"/>
                <a:ea typeface="IBM Plex Sans" pitchFamily="34" charset="-122"/>
                <a:cs typeface="IBM Plex Sans" pitchFamily="34" charset="-120"/>
              </a:rPr>
              <a:t>10</a:t>
            </a:r>
            <a:endParaRPr lang="en-US" sz="1200" dirty="0">
              <a:latin typeface="Avenir Next LT Pro" panose="020B05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812787" y="812788"/>
            <a:ext cx="10883350" cy="492771"/>
          </a:xfrm>
          <a:prstGeom prst="rect">
            <a:avLst/>
          </a:prstGeom>
          <a:noFill/>
          <a:ln/>
        </p:spPr>
        <p:txBody>
          <a:bodyPr wrap="square" lIns="0" tIns="0" rIns="0" bIns="0" rtlCol="0" anchor="t">
            <a:normAutofit/>
          </a:bodyPr>
          <a:lstStyle/>
          <a:p>
            <a:pPr marL="0" indent="0" algn="l">
              <a:lnSpc>
                <a:spcPts val="3680"/>
              </a:lnSpc>
              <a:buNone/>
            </a:pPr>
            <a:r>
              <a:rPr lang="en-US" sz="3200" dirty="0">
                <a:solidFill>
                  <a:srgbClr val="000000"/>
                </a:solidFill>
                <a:latin typeface="Avenir Next LT Pro Light" panose="020B0304020202020204" pitchFamily="34" charset="0"/>
                <a:ea typeface="Source Serif 4" pitchFamily="34" charset="-122"/>
                <a:cs typeface="Source Serif 4" pitchFamily="34" charset="-120"/>
              </a:rPr>
              <a:t>Key Takeaways</a:t>
            </a:r>
            <a:endParaRPr lang="en-US" sz="3200" dirty="0">
              <a:solidFill>
                <a:srgbClr val="000000"/>
              </a:solidFill>
            </a:endParaRPr>
          </a:p>
        </p:txBody>
      </p:sp>
      <p:pic>
        <p:nvPicPr>
          <p:cNvPr id="3" name="Image 0" descr="rect"/>
          <p:cNvPicPr>
            <a:picLocks noChangeAspect="1"/>
          </p:cNvPicPr>
          <p:nvPr/>
        </p:nvPicPr>
        <p:blipFill>
          <a:blip r:embed="rId3"/>
          <a:srcRect l="-11" r="-11"/>
          <a:stretch/>
        </p:blipFill>
        <p:spPr>
          <a:xfrm>
            <a:off x="812787" y="1584945"/>
            <a:ext cx="609573" cy="50787"/>
          </a:xfrm>
          <a:prstGeom prst="rect">
            <a:avLst/>
          </a:prstGeom>
        </p:spPr>
      </p:pic>
      <p:sp>
        <p:nvSpPr>
          <p:cNvPr id="6" name="Text 3"/>
          <p:cNvSpPr/>
          <p:nvPr/>
        </p:nvSpPr>
        <p:spPr>
          <a:xfrm>
            <a:off x="856250" y="2085324"/>
            <a:ext cx="609573" cy="309872"/>
          </a:xfrm>
          <a:prstGeom prst="rect">
            <a:avLst/>
          </a:prstGeom>
          <a:noFill/>
          <a:ln/>
        </p:spPr>
        <p:txBody>
          <a:bodyPr wrap="square" lIns="0" tIns="0" rIns="0" bIns="0" rtlCol="0" anchor="t">
            <a:noAutofit/>
          </a:bodyPr>
          <a:lstStyle/>
          <a:p>
            <a:pPr marL="0" indent="0" algn="l">
              <a:lnSpc>
                <a:spcPts val="2240"/>
              </a:lnSpc>
              <a:buNone/>
            </a:pPr>
            <a:r>
              <a:rPr lang="en-US" sz="2000" b="1" dirty="0">
                <a:solidFill>
                  <a:srgbClr val="000000"/>
                </a:solidFill>
                <a:latin typeface="Avenir Next LT Pro" panose="020B0504020202020204" pitchFamily="34" charset="0"/>
                <a:ea typeface="Source Serif 4" pitchFamily="34" charset="-122"/>
                <a:cs typeface="Source Serif 4" pitchFamily="34" charset="-120"/>
              </a:rPr>
              <a:t>01</a:t>
            </a:r>
            <a:endParaRPr lang="en-US" sz="2000" dirty="0">
              <a:solidFill>
                <a:srgbClr val="000000"/>
              </a:solidFill>
              <a:latin typeface="Avenir Next LT Pro" panose="020B0504020202020204" pitchFamily="34" charset="0"/>
            </a:endParaRPr>
          </a:p>
        </p:txBody>
      </p:sp>
      <p:sp>
        <p:nvSpPr>
          <p:cNvPr id="7" name="Text 4"/>
          <p:cNvSpPr/>
          <p:nvPr/>
        </p:nvSpPr>
        <p:spPr>
          <a:xfrm>
            <a:off x="1465823" y="1982931"/>
            <a:ext cx="9347951" cy="541068"/>
          </a:xfrm>
          <a:prstGeom prst="rect">
            <a:avLst/>
          </a:prstGeom>
          <a:noFill/>
          <a:ln/>
        </p:spPr>
        <p:txBody>
          <a:bodyPr wrap="square" lIns="0" tIns="0" rIns="0" bIns="0" rtlCol="0" anchor="t">
            <a:noAutofit/>
          </a:bodyPr>
          <a:lstStyle/>
          <a:p>
            <a:pPr marL="0" indent="0" algn="l">
              <a:buNone/>
            </a:pPr>
            <a:r>
              <a:rPr lang="en-US" sz="2400" dirty="0">
                <a:solidFill>
                  <a:srgbClr val="000000"/>
                </a:solidFill>
                <a:latin typeface="Avenir Next LT Pro" panose="020B0504020202020204" pitchFamily="34" charset="0"/>
                <a:ea typeface="IBM Plex Sans" pitchFamily="34" charset="-122"/>
                <a:cs typeface="IBM Plex Sans" pitchFamily="34" charset="-120"/>
              </a:rPr>
              <a:t>Separate pass-through surcharge revenue from underlying growth in your reporting.</a:t>
            </a:r>
            <a:endParaRPr lang="en-US" sz="2400" dirty="0">
              <a:solidFill>
                <a:srgbClr val="000000"/>
              </a:solidFill>
              <a:latin typeface="Avenir Next LT Pro" panose="020B0504020202020204" pitchFamily="34" charset="0"/>
            </a:endParaRPr>
          </a:p>
        </p:txBody>
      </p:sp>
      <p:sp>
        <p:nvSpPr>
          <p:cNvPr id="8" name="Text 5"/>
          <p:cNvSpPr/>
          <p:nvPr/>
        </p:nvSpPr>
        <p:spPr>
          <a:xfrm>
            <a:off x="856250" y="2980790"/>
            <a:ext cx="609573" cy="309866"/>
          </a:xfrm>
          <a:prstGeom prst="rect">
            <a:avLst/>
          </a:prstGeom>
          <a:noFill/>
          <a:ln/>
        </p:spPr>
        <p:txBody>
          <a:bodyPr wrap="square" lIns="0" tIns="0" rIns="0" bIns="0" rtlCol="0" anchor="t">
            <a:noAutofit/>
          </a:bodyPr>
          <a:lstStyle/>
          <a:p>
            <a:pPr marL="0" indent="0" algn="l">
              <a:lnSpc>
                <a:spcPts val="2240"/>
              </a:lnSpc>
              <a:buNone/>
            </a:pPr>
            <a:r>
              <a:rPr lang="en-US" sz="2000" b="1" dirty="0">
                <a:solidFill>
                  <a:srgbClr val="000000"/>
                </a:solidFill>
                <a:latin typeface="Avenir Next LT Pro" panose="020B0504020202020204" pitchFamily="34" charset="0"/>
                <a:ea typeface="Source Serif 4" pitchFamily="34" charset="-122"/>
                <a:cs typeface="Source Serif 4" pitchFamily="34" charset="-120"/>
              </a:rPr>
              <a:t>02</a:t>
            </a:r>
            <a:endParaRPr lang="en-US" sz="2000" dirty="0">
              <a:solidFill>
                <a:srgbClr val="000000"/>
              </a:solidFill>
              <a:latin typeface="Avenir Next LT Pro" panose="020B0504020202020204" pitchFamily="34" charset="0"/>
            </a:endParaRPr>
          </a:p>
        </p:txBody>
      </p:sp>
      <p:sp>
        <p:nvSpPr>
          <p:cNvPr id="9" name="Text 6"/>
          <p:cNvSpPr/>
          <p:nvPr/>
        </p:nvSpPr>
        <p:spPr>
          <a:xfrm>
            <a:off x="1465823" y="2857402"/>
            <a:ext cx="9427464" cy="541068"/>
          </a:xfrm>
          <a:prstGeom prst="rect">
            <a:avLst/>
          </a:prstGeom>
          <a:noFill/>
          <a:ln/>
        </p:spPr>
        <p:txBody>
          <a:bodyPr wrap="square" lIns="0" tIns="0" rIns="0" bIns="0" rtlCol="0" anchor="t">
            <a:noAutofit/>
          </a:bodyPr>
          <a:lstStyle/>
          <a:p>
            <a:pPr marL="0" indent="0" algn="l">
              <a:buNone/>
            </a:pPr>
            <a:r>
              <a:rPr lang="en-US" sz="2400" dirty="0">
                <a:solidFill>
                  <a:srgbClr val="000000"/>
                </a:solidFill>
                <a:latin typeface="Avenir Next LT Pro" panose="020B0504020202020204" pitchFamily="34" charset="0"/>
                <a:ea typeface="IBM Plex Sans" pitchFamily="34" charset="-122"/>
                <a:cs typeface="IBM Plex Sans" pitchFamily="34" charset="-120"/>
              </a:rPr>
              <a:t>Test counterparties on funding, not revenue. </a:t>
            </a:r>
            <a:br>
              <a:rPr lang="en-US" sz="2400" dirty="0">
                <a:solidFill>
                  <a:srgbClr val="000000"/>
                </a:solidFill>
                <a:latin typeface="Avenir Next LT Pro" panose="020B0504020202020204" pitchFamily="34" charset="0"/>
                <a:ea typeface="IBM Plex Sans" pitchFamily="34" charset="-122"/>
                <a:cs typeface="IBM Plex Sans" pitchFamily="34" charset="-120"/>
              </a:rPr>
            </a:br>
            <a:r>
              <a:rPr lang="en-US" sz="2400" dirty="0">
                <a:solidFill>
                  <a:srgbClr val="000000"/>
                </a:solidFill>
                <a:latin typeface="Avenir Next LT Pro" panose="020B0504020202020204" pitchFamily="34" charset="0"/>
                <a:ea typeface="IBM Plex Sans" pitchFamily="34" charset="-122"/>
                <a:cs typeface="IBM Plex Sans" pitchFamily="34" charset="-120"/>
              </a:rPr>
              <a:t>Ask what expires: the hedge, the relief, or the investor's patience.</a:t>
            </a:r>
            <a:endParaRPr lang="en-US" sz="2400" dirty="0">
              <a:solidFill>
                <a:srgbClr val="000000"/>
              </a:solidFill>
              <a:latin typeface="Avenir Next LT Pro" panose="020B0504020202020204" pitchFamily="34" charset="0"/>
            </a:endParaRPr>
          </a:p>
        </p:txBody>
      </p:sp>
      <p:sp>
        <p:nvSpPr>
          <p:cNvPr id="10" name="Text 7"/>
          <p:cNvSpPr/>
          <p:nvPr/>
        </p:nvSpPr>
        <p:spPr>
          <a:xfrm>
            <a:off x="856250" y="3813507"/>
            <a:ext cx="609573" cy="309866"/>
          </a:xfrm>
          <a:prstGeom prst="rect">
            <a:avLst/>
          </a:prstGeom>
          <a:noFill/>
          <a:ln/>
        </p:spPr>
        <p:txBody>
          <a:bodyPr wrap="square" lIns="0" tIns="0" rIns="0" bIns="0" rtlCol="0" anchor="t">
            <a:noAutofit/>
          </a:bodyPr>
          <a:lstStyle/>
          <a:p>
            <a:pPr marL="0" indent="0" algn="l">
              <a:lnSpc>
                <a:spcPts val="2240"/>
              </a:lnSpc>
              <a:buNone/>
            </a:pPr>
            <a:r>
              <a:rPr lang="en-US" sz="2000" b="1" dirty="0">
                <a:solidFill>
                  <a:srgbClr val="000000"/>
                </a:solidFill>
                <a:latin typeface="Avenir Next LT Pro" panose="020B0504020202020204" pitchFamily="34" charset="0"/>
                <a:ea typeface="Source Serif 4" pitchFamily="34" charset="-122"/>
                <a:cs typeface="Source Serif 4" pitchFamily="34" charset="-120"/>
              </a:rPr>
              <a:t>03</a:t>
            </a:r>
            <a:endParaRPr lang="en-US" sz="2000" dirty="0">
              <a:solidFill>
                <a:srgbClr val="000000"/>
              </a:solidFill>
              <a:latin typeface="Avenir Next LT Pro" panose="020B0504020202020204" pitchFamily="34" charset="0"/>
            </a:endParaRPr>
          </a:p>
        </p:txBody>
      </p:sp>
      <p:sp>
        <p:nvSpPr>
          <p:cNvPr id="11" name="Text 8"/>
          <p:cNvSpPr/>
          <p:nvPr/>
        </p:nvSpPr>
        <p:spPr>
          <a:xfrm>
            <a:off x="1465823" y="3749095"/>
            <a:ext cx="9427464" cy="541068"/>
          </a:xfrm>
          <a:prstGeom prst="rect">
            <a:avLst/>
          </a:prstGeom>
          <a:noFill/>
          <a:ln/>
        </p:spPr>
        <p:txBody>
          <a:bodyPr wrap="square" lIns="0" tIns="0" rIns="0" bIns="0" rtlCol="0" anchor="t">
            <a:noAutofit/>
          </a:bodyPr>
          <a:lstStyle/>
          <a:p>
            <a:pPr marL="0" indent="0" algn="l">
              <a:buNone/>
            </a:pPr>
            <a:r>
              <a:rPr lang="en-US" sz="2400" dirty="0">
                <a:solidFill>
                  <a:srgbClr val="000000"/>
                </a:solidFill>
                <a:latin typeface="Avenir Next LT Pro" panose="020B0504020202020204" pitchFamily="34" charset="0"/>
                <a:ea typeface="IBM Plex Sans" pitchFamily="34" charset="-122"/>
                <a:cs typeface="IBM Plex Sans" pitchFamily="34" charset="-120"/>
              </a:rPr>
              <a:t>Run the December year-end checklist now: going concern, HKAS 36, HKFRS 9, goods in transit, onerous contracts.</a:t>
            </a:r>
            <a:endParaRPr lang="en-US" sz="2400" dirty="0">
              <a:solidFill>
                <a:srgbClr val="000000"/>
              </a:solidFill>
              <a:latin typeface="Avenir Next LT Pro" panose="020B0504020202020204" pitchFamily="34" charset="0"/>
            </a:endParaRPr>
          </a:p>
        </p:txBody>
      </p:sp>
      <p:sp>
        <p:nvSpPr>
          <p:cNvPr id="12" name="Text 9"/>
          <p:cNvSpPr/>
          <p:nvPr/>
        </p:nvSpPr>
        <p:spPr>
          <a:xfrm>
            <a:off x="856250" y="4641452"/>
            <a:ext cx="609573" cy="238771"/>
          </a:xfrm>
          <a:prstGeom prst="rect">
            <a:avLst/>
          </a:prstGeom>
          <a:noFill/>
          <a:ln/>
        </p:spPr>
        <p:txBody>
          <a:bodyPr wrap="square" lIns="0" tIns="0" rIns="0" bIns="0" rtlCol="0" anchor="t">
            <a:noAutofit/>
          </a:bodyPr>
          <a:lstStyle/>
          <a:p>
            <a:pPr marL="0" indent="0" algn="l">
              <a:lnSpc>
                <a:spcPts val="2240"/>
              </a:lnSpc>
              <a:buNone/>
            </a:pPr>
            <a:r>
              <a:rPr lang="en-US" sz="2000" b="1" dirty="0">
                <a:solidFill>
                  <a:srgbClr val="000000"/>
                </a:solidFill>
                <a:latin typeface="Avenir Next LT Pro" panose="020B0504020202020204" pitchFamily="34" charset="0"/>
                <a:ea typeface="Source Serif 4" pitchFamily="34" charset="-122"/>
                <a:cs typeface="Source Serif 4" pitchFamily="34" charset="-120"/>
              </a:rPr>
              <a:t>04</a:t>
            </a:r>
            <a:endParaRPr lang="en-US" sz="2000" dirty="0">
              <a:solidFill>
                <a:srgbClr val="000000"/>
              </a:solidFill>
              <a:latin typeface="Avenir Next LT Pro" panose="020B0504020202020204" pitchFamily="34" charset="0"/>
            </a:endParaRPr>
          </a:p>
        </p:txBody>
      </p:sp>
      <p:sp>
        <p:nvSpPr>
          <p:cNvPr id="13" name="Text 10"/>
          <p:cNvSpPr/>
          <p:nvPr/>
        </p:nvSpPr>
        <p:spPr>
          <a:xfrm>
            <a:off x="1465823" y="4543291"/>
            <a:ext cx="9427464" cy="541068"/>
          </a:xfrm>
          <a:prstGeom prst="rect">
            <a:avLst/>
          </a:prstGeom>
          <a:noFill/>
          <a:ln/>
        </p:spPr>
        <p:txBody>
          <a:bodyPr wrap="square" lIns="0" tIns="0" rIns="0" bIns="0" rtlCol="0" anchor="t">
            <a:noAutofit/>
          </a:bodyPr>
          <a:lstStyle/>
          <a:p>
            <a:pPr marL="0" indent="0" algn="l">
              <a:buNone/>
            </a:pPr>
            <a:r>
              <a:rPr lang="en-US" sz="2400" dirty="0">
                <a:solidFill>
                  <a:srgbClr val="000000"/>
                </a:solidFill>
                <a:latin typeface="Avenir Next LT Pro" panose="020B0504020202020204" pitchFamily="34" charset="0"/>
                <a:ea typeface="IBM Plex Sans" pitchFamily="34" charset="-122"/>
                <a:cs typeface="IBM Plex Sans" pitchFamily="34" charset="-120"/>
              </a:rPr>
              <a:t>Ask your banks and forwarders today whether they will accept a single original, and then an electronic one.</a:t>
            </a:r>
            <a:endParaRPr lang="en-US" sz="2400" dirty="0">
              <a:solidFill>
                <a:srgbClr val="000000"/>
              </a:solidFill>
              <a:latin typeface="Avenir Next LT Pro" panose="020B0504020202020204" pitchFamily="34" charset="0"/>
            </a:endParaRPr>
          </a:p>
        </p:txBody>
      </p:sp>
      <p:sp>
        <p:nvSpPr>
          <p:cNvPr id="14" name="Text 11"/>
          <p:cNvSpPr/>
          <p:nvPr/>
        </p:nvSpPr>
        <p:spPr>
          <a:xfrm>
            <a:off x="856250" y="5642536"/>
            <a:ext cx="609573" cy="309872"/>
          </a:xfrm>
          <a:prstGeom prst="rect">
            <a:avLst/>
          </a:prstGeom>
          <a:noFill/>
          <a:ln/>
        </p:spPr>
        <p:txBody>
          <a:bodyPr wrap="square" lIns="0" tIns="0" rIns="0" bIns="0" rtlCol="0" anchor="t">
            <a:noAutofit/>
          </a:bodyPr>
          <a:lstStyle/>
          <a:p>
            <a:pPr marL="0" indent="0" algn="l">
              <a:lnSpc>
                <a:spcPts val="2240"/>
              </a:lnSpc>
              <a:buNone/>
            </a:pPr>
            <a:r>
              <a:rPr lang="en-US" sz="2000" b="1" dirty="0">
                <a:solidFill>
                  <a:srgbClr val="000000"/>
                </a:solidFill>
                <a:latin typeface="Avenir Next LT Pro" panose="020B0504020202020204" pitchFamily="34" charset="0"/>
                <a:ea typeface="Source Serif 4" pitchFamily="34" charset="-122"/>
                <a:cs typeface="Source Serif 4" pitchFamily="34" charset="-120"/>
              </a:rPr>
              <a:t>05</a:t>
            </a:r>
            <a:endParaRPr lang="en-US" sz="2000" dirty="0">
              <a:solidFill>
                <a:srgbClr val="000000"/>
              </a:solidFill>
              <a:latin typeface="Avenir Next LT Pro" panose="020B0504020202020204" pitchFamily="34" charset="0"/>
            </a:endParaRPr>
          </a:p>
        </p:txBody>
      </p:sp>
      <p:sp>
        <p:nvSpPr>
          <p:cNvPr id="15" name="Text 12"/>
          <p:cNvSpPr/>
          <p:nvPr/>
        </p:nvSpPr>
        <p:spPr>
          <a:xfrm>
            <a:off x="1422360" y="5382789"/>
            <a:ext cx="9608603" cy="541068"/>
          </a:xfrm>
          <a:prstGeom prst="rect">
            <a:avLst/>
          </a:prstGeom>
          <a:noFill/>
          <a:ln/>
        </p:spPr>
        <p:txBody>
          <a:bodyPr wrap="square" lIns="0" tIns="0" rIns="0" bIns="0" rtlCol="0" anchor="t">
            <a:noAutofit/>
          </a:bodyPr>
          <a:lstStyle/>
          <a:p>
            <a:pPr marL="0" indent="0" algn="l">
              <a:buNone/>
            </a:pPr>
            <a:r>
              <a:rPr lang="en-US" sz="2400" dirty="0">
                <a:solidFill>
                  <a:srgbClr val="000000"/>
                </a:solidFill>
                <a:latin typeface="Avenir Next LT Pro" panose="020B0504020202020204" pitchFamily="34" charset="0"/>
                <a:ea typeface="IBM Plex Sans" pitchFamily="34" charset="-122"/>
                <a:cs typeface="IBM Plex Sans" pitchFamily="34" charset="-120"/>
              </a:rPr>
              <a:t>Diversify markets with credit discipline. </a:t>
            </a:r>
            <a:br>
              <a:rPr lang="en-US" sz="2400" dirty="0">
                <a:solidFill>
                  <a:srgbClr val="000000"/>
                </a:solidFill>
                <a:latin typeface="Avenir Next LT Pro" panose="020B0504020202020204" pitchFamily="34" charset="0"/>
                <a:ea typeface="IBM Plex Sans" pitchFamily="34" charset="-122"/>
                <a:cs typeface="IBM Plex Sans" pitchFamily="34" charset="-120"/>
              </a:rPr>
            </a:br>
            <a:r>
              <a:rPr lang="en-US" sz="2400" dirty="0">
                <a:solidFill>
                  <a:srgbClr val="000000"/>
                </a:solidFill>
                <a:latin typeface="Avenir Next LT Pro" panose="020B0504020202020204" pitchFamily="34" charset="0"/>
                <a:ea typeface="IBM Plex Sans" pitchFamily="34" charset="-122"/>
                <a:cs typeface="IBM Plex Sans" pitchFamily="34" charset="-120"/>
              </a:rPr>
              <a:t>Africa and Central Asia carry FX and payment risk the Gulf does not.</a:t>
            </a:r>
            <a:endParaRPr lang="en-US" sz="2400" dirty="0">
              <a:solidFill>
                <a:srgbClr val="000000"/>
              </a:solidFill>
              <a:latin typeface="Avenir Next LT Pro" panose="020B0504020202020204" pitchFamily="34" charset="0"/>
            </a:endParaRPr>
          </a:p>
        </p:txBody>
      </p:sp>
      <p:sp>
        <p:nvSpPr>
          <p:cNvPr id="16" name="Text 13"/>
          <p:cNvSpPr/>
          <p:nvPr/>
        </p:nvSpPr>
        <p:spPr>
          <a:xfrm>
            <a:off x="812787" y="6238199"/>
            <a:ext cx="5071451" cy="23877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000000"/>
                </a:solidFill>
                <a:latin typeface="IBM Plex Sans" pitchFamily="34" charset="0"/>
                <a:ea typeface="IBM Plex Sans" pitchFamily="34" charset="-122"/>
                <a:cs typeface="IBM Plex Sans" pitchFamily="34" charset="-120"/>
              </a:rPr>
              <a:t>Thank you. Questions welcome — and this session carries 1 hour of CPD.</a:t>
            </a:r>
            <a:endParaRPr lang="en-US" sz="1200" dirty="0">
              <a:solidFill>
                <a:srgbClr val="000000"/>
              </a:solidFill>
            </a:endParaRPr>
          </a:p>
        </p:txBody>
      </p:sp>
      <p:sp>
        <p:nvSpPr>
          <p:cNvPr id="17" name="Text 14"/>
          <p:cNvSpPr/>
          <p:nvPr/>
        </p:nvSpPr>
        <p:spPr>
          <a:xfrm>
            <a:off x="11196315" y="6238199"/>
            <a:ext cx="233632" cy="23877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000000"/>
                </a:solidFill>
                <a:latin typeface="IBM Plex Sans" pitchFamily="34" charset="0"/>
                <a:ea typeface="IBM Plex Sans" pitchFamily="34" charset="-122"/>
                <a:cs typeface="IBM Plex Sans" pitchFamily="34" charset="-120"/>
              </a:rPr>
              <a:t>11</a:t>
            </a:r>
            <a:endParaRPr lang="en-US" sz="1200" dirty="0">
              <a:solidFill>
                <a:srgbClr val="000000"/>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40</TotalTime>
  <Words>2227</Words>
  <Application>Microsoft Office PowerPoint</Application>
  <PresentationFormat>Widescreen</PresentationFormat>
  <Paragraphs>215</Paragraphs>
  <Slides>12</Slides>
  <Notes>12</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Avenir Next LT Pro</vt:lpstr>
      <vt:lpstr>Avenir Next LT Pro Light</vt:lpstr>
      <vt:lpstr>IBM Plex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GCC Outlook &amp; Digital Trade: Board Briefing</dc:title>
  <dc:subject>PptxGenJS Presentation</dc:subject>
  <dc:creator>PptxGenJS</dc:creator>
  <cp:lastModifiedBy>Mike Walsh</cp:lastModifiedBy>
  <cp:revision>3</cp:revision>
  <dcterms:created xsi:type="dcterms:W3CDTF">2026-09-17T01:34:40Z</dcterms:created>
  <dcterms:modified xsi:type="dcterms:W3CDTF">2026-09-21T13:35:40Z</dcterms:modified>
</cp:coreProperties>
</file>